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4"/>
  </p:notesMasterIdLst>
  <p:sldIdLst>
    <p:sldId id="279" r:id="rId2"/>
    <p:sldId id="317" r:id="rId3"/>
    <p:sldId id="265" r:id="rId4"/>
    <p:sldId id="282" r:id="rId5"/>
    <p:sldId id="269" r:id="rId6"/>
    <p:sldId id="273" r:id="rId7"/>
    <p:sldId id="275" r:id="rId8"/>
    <p:sldId id="281" r:id="rId9"/>
    <p:sldId id="277" r:id="rId10"/>
    <p:sldId id="326" r:id="rId11"/>
    <p:sldId id="325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319" r:id="rId22"/>
    <p:sldId id="296" r:id="rId23"/>
    <p:sldId id="320" r:id="rId24"/>
    <p:sldId id="321" r:id="rId25"/>
    <p:sldId id="322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6" r:id="rId42"/>
    <p:sldId id="327" r:id="rId43"/>
  </p:sldIdLst>
  <p:sldSz cx="9144000" cy="5143500" type="screen16x9"/>
  <p:notesSz cx="6858000" cy="9144000"/>
  <p:defaultTextStyle>
    <a:defPPr>
      <a:defRPr lang="en-US"/>
    </a:defPPr>
    <a:lvl1pPr marL="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4B"/>
    <a:srgbClr val="FF1A35"/>
    <a:srgbClr val="FF41DD"/>
    <a:srgbClr val="39D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80251" autoAdjust="0"/>
  </p:normalViewPr>
  <p:slideViewPr>
    <p:cSldViewPr snapToGrid="0" snapToObjects="1">
      <p:cViewPr>
        <p:scale>
          <a:sx n="116" d="100"/>
          <a:sy n="116" d="100"/>
        </p:scale>
        <p:origin x="3080" y="13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ylvia:Downloads:E2%20Dynamic%20Scaling%20Data%20-%20k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ylvia:Downloads:E2%20Dynamic%20Scaling%20Data%20-%20k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ylvia:Downloads:E2%20Dynamic%20Scaling%20Data%20-%20k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ylvia:Downloads:E2%20Dynamic%20Scaling%20Data%20-%20k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62187773564606E-2"/>
          <c:y val="0.15642135642135599"/>
          <c:w val="0.858655217493272"/>
          <c:h val="0.70405017554623905"/>
        </c:manualLayout>
      </c:layout>
      <c:areaChart>
        <c:grouping val="standard"/>
        <c:varyColors val="1"/>
        <c:ser>
          <c:idx val="0"/>
          <c:order val="0"/>
          <c:tx>
            <c:strRef>
              <c:f>no_ht!$B$1</c:f>
              <c:strCache>
                <c:ptCount val="1"/>
                <c:pt idx="0">
                  <c:v>Load (Gbps)</c:v>
                </c:pt>
              </c:strCache>
            </c:strRef>
          </c:tx>
          <c:spPr>
            <a:solidFill>
              <a:srgbClr val="4684EE">
                <a:alpha val="10000"/>
              </a:srgbClr>
            </a:solidFill>
            <a:ln w="25400" cmpd="sng">
              <a:solidFill>
                <a:srgbClr val="4684EE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no_ht!$B$2:$B$102</c:f>
              <c:numCache>
                <c:formatCode>General</c:formatCode>
                <c:ptCount val="101"/>
                <c:pt idx="0">
                  <c:v>7.2</c:v>
                </c:pt>
                <c:pt idx="1">
                  <c:v>8.3116342210000003</c:v>
                </c:pt>
                <c:pt idx="2">
                  <c:v>9.2051118219999992</c:v>
                </c:pt>
                <c:pt idx="3">
                  <c:v>8.9861757250000007</c:v>
                </c:pt>
                <c:pt idx="4">
                  <c:v>9.1470616469999833</c:v>
                </c:pt>
                <c:pt idx="5">
                  <c:v>9.7539812700000006</c:v>
                </c:pt>
                <c:pt idx="6">
                  <c:v>10.385202960000001</c:v>
                </c:pt>
                <c:pt idx="7">
                  <c:v>11.235747249999999</c:v>
                </c:pt>
                <c:pt idx="8">
                  <c:v>12.01573037</c:v>
                </c:pt>
                <c:pt idx="9">
                  <c:v>11.8563014</c:v>
                </c:pt>
                <c:pt idx="10">
                  <c:v>11.88179663</c:v>
                </c:pt>
                <c:pt idx="11">
                  <c:v>11.657573559999999</c:v>
                </c:pt>
                <c:pt idx="12">
                  <c:v>11.758368689999999</c:v>
                </c:pt>
                <c:pt idx="13">
                  <c:v>11.41160515</c:v>
                </c:pt>
                <c:pt idx="14">
                  <c:v>11.651866719999999</c:v>
                </c:pt>
                <c:pt idx="15">
                  <c:v>11.38414218</c:v>
                </c:pt>
                <c:pt idx="16">
                  <c:v>11.18258707</c:v>
                </c:pt>
                <c:pt idx="17">
                  <c:v>11.307874979999999</c:v>
                </c:pt>
                <c:pt idx="18">
                  <c:v>11.53395282</c:v>
                </c:pt>
                <c:pt idx="19">
                  <c:v>11.30330506</c:v>
                </c:pt>
                <c:pt idx="20">
                  <c:v>11.39878365</c:v>
                </c:pt>
                <c:pt idx="21">
                  <c:v>10.931554970000001</c:v>
                </c:pt>
                <c:pt idx="22">
                  <c:v>11.083882579999999</c:v>
                </c:pt>
                <c:pt idx="23">
                  <c:v>11.3114869</c:v>
                </c:pt>
                <c:pt idx="24">
                  <c:v>11.48930797</c:v>
                </c:pt>
                <c:pt idx="25">
                  <c:v>10.5023214</c:v>
                </c:pt>
                <c:pt idx="26">
                  <c:v>10.18253436</c:v>
                </c:pt>
                <c:pt idx="27">
                  <c:v>9.9981577249999987</c:v>
                </c:pt>
                <c:pt idx="28">
                  <c:v>9.5537106359999999</c:v>
                </c:pt>
                <c:pt idx="29">
                  <c:v>9.4044542730000007</c:v>
                </c:pt>
                <c:pt idx="30">
                  <c:v>8.5475743200000007</c:v>
                </c:pt>
                <c:pt idx="31">
                  <c:v>7.8232964479999998</c:v>
                </c:pt>
                <c:pt idx="32">
                  <c:v>7.5367966720000004</c:v>
                </c:pt>
                <c:pt idx="33">
                  <c:v>6.7122020400000002</c:v>
                </c:pt>
                <c:pt idx="34">
                  <c:v>6.4048328969999897</c:v>
                </c:pt>
                <c:pt idx="35">
                  <c:v>5.8422272699999898</c:v>
                </c:pt>
                <c:pt idx="36">
                  <c:v>5.9200920769999996</c:v>
                </c:pt>
                <c:pt idx="37">
                  <c:v>6.4303059410000003</c:v>
                </c:pt>
                <c:pt idx="38">
                  <c:v>6.1380738250000002</c:v>
                </c:pt>
                <c:pt idx="39">
                  <c:v>5.6050354769999826</c:v>
                </c:pt>
                <c:pt idx="40">
                  <c:v>5.712359921</c:v>
                </c:pt>
                <c:pt idx="41">
                  <c:v>4.920382633</c:v>
                </c:pt>
                <c:pt idx="42">
                  <c:v>4.3146020319999998</c:v>
                </c:pt>
                <c:pt idx="43">
                  <c:v>4.3511524210000001</c:v>
                </c:pt>
                <c:pt idx="44">
                  <c:v>4.6739064569999877</c:v>
                </c:pt>
                <c:pt idx="45">
                  <c:v>4.9323560830000002</c:v>
                </c:pt>
                <c:pt idx="46">
                  <c:v>5.0311610819999997</c:v>
                </c:pt>
                <c:pt idx="47">
                  <c:v>5.4278465439999897</c:v>
                </c:pt>
                <c:pt idx="48">
                  <c:v>5.4437178990000001</c:v>
                </c:pt>
                <c:pt idx="49">
                  <c:v>6.0085999729999999</c:v>
                </c:pt>
                <c:pt idx="50">
                  <c:v>6.8047150219999857</c:v>
                </c:pt>
                <c:pt idx="51">
                  <c:v>6.7803760930000001</c:v>
                </c:pt>
                <c:pt idx="52">
                  <c:v>7.0503157249999999</c:v>
                </c:pt>
                <c:pt idx="53">
                  <c:v>6.5532596610000002</c:v>
                </c:pt>
                <c:pt idx="54">
                  <c:v>7.1757874269999897</c:v>
                </c:pt>
                <c:pt idx="55">
                  <c:v>8.3209924480000002</c:v>
                </c:pt>
                <c:pt idx="56">
                  <c:v>9.2092137729999983</c:v>
                </c:pt>
                <c:pt idx="57">
                  <c:v>9.8608438239999998</c:v>
                </c:pt>
                <c:pt idx="58">
                  <c:v>9.74563354</c:v>
                </c:pt>
                <c:pt idx="59">
                  <c:v>10.12538301</c:v>
                </c:pt>
                <c:pt idx="60">
                  <c:v>10.7907799</c:v>
                </c:pt>
                <c:pt idx="61">
                  <c:v>10.6480458</c:v>
                </c:pt>
                <c:pt idx="62">
                  <c:v>10.454250350000001</c:v>
                </c:pt>
                <c:pt idx="63">
                  <c:v>10.91235386</c:v>
                </c:pt>
                <c:pt idx="64">
                  <c:v>11.322198589999999</c:v>
                </c:pt>
                <c:pt idx="65">
                  <c:v>11.44355635</c:v>
                </c:pt>
                <c:pt idx="66">
                  <c:v>11.40641785</c:v>
                </c:pt>
                <c:pt idx="67">
                  <c:v>12.265605580000001</c:v>
                </c:pt>
                <c:pt idx="68">
                  <c:v>12.28459136</c:v>
                </c:pt>
                <c:pt idx="69">
                  <c:v>11.920395559999999</c:v>
                </c:pt>
                <c:pt idx="70">
                  <c:v>11.286089459999999</c:v>
                </c:pt>
                <c:pt idx="71">
                  <c:v>11.224726260000001</c:v>
                </c:pt>
                <c:pt idx="72">
                  <c:v>11.266621280000001</c:v>
                </c:pt>
                <c:pt idx="73">
                  <c:v>10.63655638</c:v>
                </c:pt>
                <c:pt idx="74">
                  <c:v>9.9056808059999994</c:v>
                </c:pt>
                <c:pt idx="75">
                  <c:v>9.0453258399999985</c:v>
                </c:pt>
                <c:pt idx="76">
                  <c:v>10.296942720000001</c:v>
                </c:pt>
                <c:pt idx="77">
                  <c:v>10.46656203</c:v>
                </c:pt>
                <c:pt idx="78">
                  <c:v>9.2488457199999967</c:v>
                </c:pt>
                <c:pt idx="79">
                  <c:v>8.9969650350000006</c:v>
                </c:pt>
                <c:pt idx="80">
                  <c:v>8.4605672829999996</c:v>
                </c:pt>
                <c:pt idx="81">
                  <c:v>7.8229259299999816</c:v>
                </c:pt>
                <c:pt idx="82">
                  <c:v>7.8407444340000003</c:v>
                </c:pt>
                <c:pt idx="83">
                  <c:v>7.8442953879999999</c:v>
                </c:pt>
                <c:pt idx="84">
                  <c:v>8.1248539149999992</c:v>
                </c:pt>
                <c:pt idx="85">
                  <c:v>7.3076258269999856</c:v>
                </c:pt>
                <c:pt idx="86">
                  <c:v>6.1955775319999837</c:v>
                </c:pt>
                <c:pt idx="87">
                  <c:v>6.7243271189999998</c:v>
                </c:pt>
                <c:pt idx="88">
                  <c:v>6.3973610589999996</c:v>
                </c:pt>
                <c:pt idx="89">
                  <c:v>6.5905502909999996</c:v>
                </c:pt>
                <c:pt idx="90">
                  <c:v>6.9867351590000002</c:v>
                </c:pt>
                <c:pt idx="91">
                  <c:v>7.5152945389999877</c:v>
                </c:pt>
                <c:pt idx="92">
                  <c:v>8.0989029629999987</c:v>
                </c:pt>
                <c:pt idx="93">
                  <c:v>7.7235675439999998</c:v>
                </c:pt>
                <c:pt idx="94">
                  <c:v>7.6691500909999997</c:v>
                </c:pt>
                <c:pt idx="95">
                  <c:v>7.4995700320000003</c:v>
                </c:pt>
                <c:pt idx="96">
                  <c:v>7.570844428</c:v>
                </c:pt>
                <c:pt idx="97">
                  <c:v>8.0646742249999992</c:v>
                </c:pt>
                <c:pt idx="98">
                  <c:v>8.2722165509999996</c:v>
                </c:pt>
                <c:pt idx="99">
                  <c:v>8.7311912159999991</c:v>
                </c:pt>
                <c:pt idx="100">
                  <c:v>9.4908617139999993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527144"/>
        <c:axId val="446526360"/>
      </c:areaChart>
      <c:catAx>
        <c:axId val="44652714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446526360"/>
        <c:crosses val="autoZero"/>
        <c:auto val="1"/>
        <c:lblAlgn val="ctr"/>
        <c:lblOffset val="100"/>
        <c:noMultiLvlLbl val="1"/>
      </c:catAx>
      <c:valAx>
        <c:axId val="446526360"/>
        <c:scaling>
          <c:orientation val="minMax"/>
          <c:max val="40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>
              <a:defRPr sz="1400">
                <a:solidFill>
                  <a:srgbClr val="FFFFFF"/>
                </a:solidFill>
              </a:defRPr>
            </a:pPr>
            <a:endParaRPr lang="en-US"/>
          </a:p>
        </c:txPr>
        <c:crossAx val="446527144"/>
        <c:crosses val="autoZero"/>
        <c:crossBetween val="midCat"/>
      </c:valAx>
    </c:plotArea>
    <c:plotVisOnly val="1"/>
    <c:dispBlanksAs val="zero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62187773564606E-2"/>
          <c:y val="0.15642135642135599"/>
          <c:w val="0.858655217493272"/>
          <c:h val="0.70405017554623905"/>
        </c:manualLayout>
      </c:layout>
      <c:areaChart>
        <c:grouping val="standard"/>
        <c:varyColors val="1"/>
        <c:ser>
          <c:idx val="0"/>
          <c:order val="0"/>
          <c:tx>
            <c:strRef>
              <c:f>no_ht!$B$1</c:f>
              <c:strCache>
                <c:ptCount val="1"/>
                <c:pt idx="0">
                  <c:v>Load (Gbps)</c:v>
                </c:pt>
              </c:strCache>
            </c:strRef>
          </c:tx>
          <c:spPr>
            <a:solidFill>
              <a:srgbClr val="4684EE">
                <a:alpha val="10000"/>
              </a:srgbClr>
            </a:solidFill>
            <a:ln w="25400" cmpd="sng">
              <a:solidFill>
                <a:srgbClr val="4684EE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no_ht!$B$2:$B$102</c:f>
              <c:numCache>
                <c:formatCode>General</c:formatCode>
                <c:ptCount val="101"/>
                <c:pt idx="0">
                  <c:v>7.2</c:v>
                </c:pt>
                <c:pt idx="1">
                  <c:v>8.3116342210000003</c:v>
                </c:pt>
                <c:pt idx="2">
                  <c:v>9.2051118219999992</c:v>
                </c:pt>
                <c:pt idx="3">
                  <c:v>8.9861757250000007</c:v>
                </c:pt>
                <c:pt idx="4">
                  <c:v>9.1470616469999833</c:v>
                </c:pt>
                <c:pt idx="5">
                  <c:v>9.7539812700000006</c:v>
                </c:pt>
                <c:pt idx="6">
                  <c:v>10.385202960000001</c:v>
                </c:pt>
                <c:pt idx="7">
                  <c:v>11.235747249999999</c:v>
                </c:pt>
                <c:pt idx="8">
                  <c:v>12.01573037</c:v>
                </c:pt>
                <c:pt idx="9">
                  <c:v>11.8563014</c:v>
                </c:pt>
                <c:pt idx="10">
                  <c:v>11.88179663</c:v>
                </c:pt>
                <c:pt idx="11">
                  <c:v>11.657573559999999</c:v>
                </c:pt>
                <c:pt idx="12">
                  <c:v>11.758368689999999</c:v>
                </c:pt>
                <c:pt idx="13">
                  <c:v>11.41160515</c:v>
                </c:pt>
                <c:pt idx="14">
                  <c:v>11.651866719999999</c:v>
                </c:pt>
                <c:pt idx="15">
                  <c:v>11.38414218</c:v>
                </c:pt>
                <c:pt idx="16">
                  <c:v>11.18258707</c:v>
                </c:pt>
                <c:pt idx="17">
                  <c:v>11.307874979999999</c:v>
                </c:pt>
                <c:pt idx="18">
                  <c:v>11.53395282</c:v>
                </c:pt>
                <c:pt idx="19">
                  <c:v>11.30330506</c:v>
                </c:pt>
                <c:pt idx="20">
                  <c:v>11.39878365</c:v>
                </c:pt>
                <c:pt idx="21">
                  <c:v>10.931554970000001</c:v>
                </c:pt>
                <c:pt idx="22">
                  <c:v>11.083882579999999</c:v>
                </c:pt>
                <c:pt idx="23">
                  <c:v>11.3114869</c:v>
                </c:pt>
                <c:pt idx="24">
                  <c:v>11.48930797</c:v>
                </c:pt>
                <c:pt idx="25">
                  <c:v>10.5023214</c:v>
                </c:pt>
                <c:pt idx="26">
                  <c:v>10.18253436</c:v>
                </c:pt>
                <c:pt idx="27">
                  <c:v>9.9981577249999987</c:v>
                </c:pt>
                <c:pt idx="28">
                  <c:v>9.5537106359999999</c:v>
                </c:pt>
                <c:pt idx="29">
                  <c:v>9.4044542730000007</c:v>
                </c:pt>
                <c:pt idx="30">
                  <c:v>8.5475743200000007</c:v>
                </c:pt>
                <c:pt idx="31">
                  <c:v>7.8232964479999998</c:v>
                </c:pt>
                <c:pt idx="32">
                  <c:v>7.5367966720000004</c:v>
                </c:pt>
                <c:pt idx="33">
                  <c:v>6.7122020400000002</c:v>
                </c:pt>
                <c:pt idx="34">
                  <c:v>6.4048328969999897</c:v>
                </c:pt>
                <c:pt idx="35">
                  <c:v>5.8422272699999898</c:v>
                </c:pt>
                <c:pt idx="36">
                  <c:v>5.9200920769999996</c:v>
                </c:pt>
                <c:pt idx="37">
                  <c:v>6.4303059410000003</c:v>
                </c:pt>
                <c:pt idx="38">
                  <c:v>6.1380738250000002</c:v>
                </c:pt>
                <c:pt idx="39">
                  <c:v>5.6050354769999826</c:v>
                </c:pt>
                <c:pt idx="40">
                  <c:v>5.712359921</c:v>
                </c:pt>
                <c:pt idx="41">
                  <c:v>4.920382633</c:v>
                </c:pt>
                <c:pt idx="42">
                  <c:v>4.3146020319999998</c:v>
                </c:pt>
                <c:pt idx="43">
                  <c:v>4.3511524210000001</c:v>
                </c:pt>
                <c:pt idx="44">
                  <c:v>4.6739064569999877</c:v>
                </c:pt>
                <c:pt idx="45">
                  <c:v>4.9323560830000002</c:v>
                </c:pt>
                <c:pt idx="46">
                  <c:v>5.0311610819999997</c:v>
                </c:pt>
                <c:pt idx="47">
                  <c:v>5.4278465439999897</c:v>
                </c:pt>
                <c:pt idx="48">
                  <c:v>5.4437178990000001</c:v>
                </c:pt>
                <c:pt idx="49">
                  <c:v>6.0085999729999999</c:v>
                </c:pt>
                <c:pt idx="50">
                  <c:v>6.8047150219999857</c:v>
                </c:pt>
                <c:pt idx="51">
                  <c:v>6.7803760930000001</c:v>
                </c:pt>
                <c:pt idx="52">
                  <c:v>7.0503157249999999</c:v>
                </c:pt>
                <c:pt idx="53">
                  <c:v>6.5532596610000002</c:v>
                </c:pt>
                <c:pt idx="54">
                  <c:v>7.1757874269999897</c:v>
                </c:pt>
                <c:pt idx="55">
                  <c:v>8.3209924480000002</c:v>
                </c:pt>
                <c:pt idx="56">
                  <c:v>9.2092137729999983</c:v>
                </c:pt>
                <c:pt idx="57">
                  <c:v>9.8608438239999998</c:v>
                </c:pt>
                <c:pt idx="58">
                  <c:v>9.74563354</c:v>
                </c:pt>
                <c:pt idx="59">
                  <c:v>10.12538301</c:v>
                </c:pt>
                <c:pt idx="60">
                  <c:v>10.7907799</c:v>
                </c:pt>
                <c:pt idx="61">
                  <c:v>10.6480458</c:v>
                </c:pt>
                <c:pt idx="62">
                  <c:v>10.454250350000001</c:v>
                </c:pt>
                <c:pt idx="63">
                  <c:v>10.91235386</c:v>
                </c:pt>
                <c:pt idx="64">
                  <c:v>11.322198589999999</c:v>
                </c:pt>
                <c:pt idx="65">
                  <c:v>11.44355635</c:v>
                </c:pt>
                <c:pt idx="66">
                  <c:v>11.40641785</c:v>
                </c:pt>
                <c:pt idx="67">
                  <c:v>12.265605580000001</c:v>
                </c:pt>
                <c:pt idx="68">
                  <c:v>12.28459136</c:v>
                </c:pt>
                <c:pt idx="69">
                  <c:v>11.920395559999999</c:v>
                </c:pt>
                <c:pt idx="70">
                  <c:v>11.286089459999999</c:v>
                </c:pt>
                <c:pt idx="71">
                  <c:v>11.224726260000001</c:v>
                </c:pt>
                <c:pt idx="72">
                  <c:v>11.266621280000001</c:v>
                </c:pt>
                <c:pt idx="73">
                  <c:v>10.63655638</c:v>
                </c:pt>
                <c:pt idx="74">
                  <c:v>9.9056808059999994</c:v>
                </c:pt>
                <c:pt idx="75">
                  <c:v>9.0453258399999985</c:v>
                </c:pt>
                <c:pt idx="76">
                  <c:v>10.296942720000001</c:v>
                </c:pt>
                <c:pt idx="77">
                  <c:v>10.46656203</c:v>
                </c:pt>
                <c:pt idx="78">
                  <c:v>9.2488457199999967</c:v>
                </c:pt>
                <c:pt idx="79">
                  <c:v>8.9969650350000006</c:v>
                </c:pt>
                <c:pt idx="80">
                  <c:v>8.4605672829999996</c:v>
                </c:pt>
                <c:pt idx="81">
                  <c:v>7.8229259299999816</c:v>
                </c:pt>
                <c:pt idx="82">
                  <c:v>7.8407444340000003</c:v>
                </c:pt>
                <c:pt idx="83">
                  <c:v>7.8442953879999999</c:v>
                </c:pt>
                <c:pt idx="84">
                  <c:v>8.1248539149999992</c:v>
                </c:pt>
                <c:pt idx="85">
                  <c:v>7.3076258269999856</c:v>
                </c:pt>
                <c:pt idx="86">
                  <c:v>6.1955775319999837</c:v>
                </c:pt>
                <c:pt idx="87">
                  <c:v>6.7243271189999998</c:v>
                </c:pt>
                <c:pt idx="88">
                  <c:v>6.3973610589999996</c:v>
                </c:pt>
                <c:pt idx="89">
                  <c:v>6.5905502909999996</c:v>
                </c:pt>
                <c:pt idx="90">
                  <c:v>6.9867351590000002</c:v>
                </c:pt>
                <c:pt idx="91">
                  <c:v>7.5152945389999877</c:v>
                </c:pt>
                <c:pt idx="92">
                  <c:v>8.0989029629999987</c:v>
                </c:pt>
                <c:pt idx="93">
                  <c:v>7.7235675439999998</c:v>
                </c:pt>
                <c:pt idx="94">
                  <c:v>7.6691500909999997</c:v>
                </c:pt>
                <c:pt idx="95">
                  <c:v>7.4995700320000003</c:v>
                </c:pt>
                <c:pt idx="96">
                  <c:v>7.570844428</c:v>
                </c:pt>
                <c:pt idx="97">
                  <c:v>8.0646742249999992</c:v>
                </c:pt>
                <c:pt idx="98">
                  <c:v>8.2722165509999996</c:v>
                </c:pt>
                <c:pt idx="99">
                  <c:v>8.7311912159999991</c:v>
                </c:pt>
                <c:pt idx="100">
                  <c:v>9.4908617139999993</c:v>
                </c:pt>
              </c:numCache>
            </c:numRef>
          </c:val>
        </c:ser>
        <c:ser>
          <c:idx val="3"/>
          <c:order val="1"/>
          <c:tx>
            <c:strRef>
              <c:f>no_ht!$I$1</c:f>
              <c:strCache>
                <c:ptCount val="1"/>
                <c:pt idx="0">
                  <c:v>Switch Bandwidth (Gbps)</c:v>
                </c:pt>
              </c:strCache>
            </c:strRef>
          </c:tx>
          <c:spPr>
            <a:solidFill>
              <a:srgbClr val="008000">
                <a:alpha val="0"/>
              </a:srgbClr>
            </a:solidFill>
            <a:ln w="25400" cmpd="sng">
              <a:solidFill>
                <a:srgbClr val="008000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no_ht!$I$2:$I$102</c:f>
              <c:numCache>
                <c:formatCode>General</c:formatCode>
                <c:ptCount val="101"/>
                <c:pt idx="0">
                  <c:v>7.2</c:v>
                </c:pt>
                <c:pt idx="1">
                  <c:v>8.4129750170000008</c:v>
                </c:pt>
                <c:pt idx="2">
                  <c:v>9.4241073740000001</c:v>
                </c:pt>
                <c:pt idx="3">
                  <c:v>9.2991013759999994</c:v>
                </c:pt>
                <c:pt idx="4">
                  <c:v>9.5615818909999994</c:v>
                </c:pt>
                <c:pt idx="5">
                  <c:v>10.29337452</c:v>
                </c:pt>
                <c:pt idx="6">
                  <c:v>11.05811681</c:v>
                </c:pt>
                <c:pt idx="7">
                  <c:v>12.06525974</c:v>
                </c:pt>
                <c:pt idx="8">
                  <c:v>13.006066730000001</c:v>
                </c:pt>
                <c:pt idx="9">
                  <c:v>12.930398869999999</c:v>
                </c:pt>
                <c:pt idx="10">
                  <c:v>13.0505773</c:v>
                </c:pt>
                <c:pt idx="11">
                  <c:v>12.890508240000001</c:v>
                </c:pt>
                <c:pt idx="12">
                  <c:v>13.08467847</c:v>
                </c:pt>
                <c:pt idx="13">
                  <c:v>12.775161369999999</c:v>
                </c:pt>
                <c:pt idx="14">
                  <c:v>13.11829695</c:v>
                </c:pt>
                <c:pt idx="15">
                  <c:v>12.88580573</c:v>
                </c:pt>
                <c:pt idx="16">
                  <c:v>12.72206877</c:v>
                </c:pt>
                <c:pt idx="17">
                  <c:v>12.926555069999999</c:v>
                </c:pt>
                <c:pt idx="18">
                  <c:v>13.2451022</c:v>
                </c:pt>
                <c:pt idx="19">
                  <c:v>13.036268379999999</c:v>
                </c:pt>
                <c:pt idx="20">
                  <c:v>13.200135019999999</c:v>
                </c:pt>
                <c:pt idx="21">
                  <c:v>12.708102780000001</c:v>
                </c:pt>
                <c:pt idx="22">
                  <c:v>12.932477220000001</c:v>
                </c:pt>
                <c:pt idx="23">
                  <c:v>13.243950460000001</c:v>
                </c:pt>
                <c:pt idx="24">
                  <c:v>13.496506699999999</c:v>
                </c:pt>
                <c:pt idx="25">
                  <c:v>12.375660379999999</c:v>
                </c:pt>
                <c:pt idx="26">
                  <c:v>12.034401859999999</c:v>
                </c:pt>
                <c:pt idx="27">
                  <c:v>11.8497159</c:v>
                </c:pt>
                <c:pt idx="28">
                  <c:v>11.353159290000001</c:v>
                </c:pt>
                <c:pt idx="29">
                  <c:v>11.204066449999999</c:v>
                </c:pt>
                <c:pt idx="30">
                  <c:v>10.207662490000001</c:v>
                </c:pt>
                <c:pt idx="31">
                  <c:v>9.3640008550000005</c:v>
                </c:pt>
                <c:pt idx="32">
                  <c:v>9.0405825889999996</c:v>
                </c:pt>
                <c:pt idx="33">
                  <c:v>8.0679831029999995</c:v>
                </c:pt>
                <c:pt idx="34">
                  <c:v>7.7135267599999997</c:v>
                </c:pt>
                <c:pt idx="35">
                  <c:v>7.0489773699999896</c:v>
                </c:pt>
                <c:pt idx="36">
                  <c:v>7.1554689369999904</c:v>
                </c:pt>
                <c:pt idx="37">
                  <c:v>7.7851116549999997</c:v>
                </c:pt>
                <c:pt idx="38">
                  <c:v>7.4430764749999998</c:v>
                </c:pt>
                <c:pt idx="39">
                  <c:v>6.8069315419999876</c:v>
                </c:pt>
                <c:pt idx="40">
                  <c:v>6.9471789389999996</c:v>
                </c:pt>
                <c:pt idx="41">
                  <c:v>5.9921220459999986</c:v>
                </c:pt>
                <c:pt idx="42">
                  <c:v>5.2611648509999904</c:v>
                </c:pt>
                <c:pt idx="43">
                  <c:v>5.312230445</c:v>
                </c:pt>
                <c:pt idx="44">
                  <c:v>5.7129121719999887</c:v>
                </c:pt>
                <c:pt idx="45">
                  <c:v>6.0354784769999998</c:v>
                </c:pt>
                <c:pt idx="46">
                  <c:v>6.1628467539999896</c:v>
                </c:pt>
                <c:pt idx="47">
                  <c:v>6.6553958859999947</c:v>
                </c:pt>
                <c:pt idx="48">
                  <c:v>6.6811866369999837</c:v>
                </c:pt>
                <c:pt idx="49">
                  <c:v>7.3811240559999947</c:v>
                </c:pt>
                <c:pt idx="50">
                  <c:v>8.3662525219999999</c:v>
                </c:pt>
                <c:pt idx="51">
                  <c:v>8.3431143500000005</c:v>
                </c:pt>
                <c:pt idx="52">
                  <c:v>8.6819816119999995</c:v>
                </c:pt>
                <c:pt idx="53">
                  <c:v>8.0758256399999997</c:v>
                </c:pt>
                <c:pt idx="54">
                  <c:v>8.8491711649999978</c:v>
                </c:pt>
                <c:pt idx="55">
                  <c:v>10.268254750000001</c:v>
                </c:pt>
                <c:pt idx="56">
                  <c:v>11.371513999999999</c:v>
                </c:pt>
                <c:pt idx="57">
                  <c:v>12.18345633</c:v>
                </c:pt>
                <c:pt idx="58">
                  <c:v>12.04798289</c:v>
                </c:pt>
                <c:pt idx="59">
                  <c:v>12.52423888</c:v>
                </c:pt>
                <c:pt idx="60">
                  <c:v>13.35416455</c:v>
                </c:pt>
                <c:pt idx="61">
                  <c:v>13.18398726</c:v>
                </c:pt>
                <c:pt idx="62">
                  <c:v>12.95007403</c:v>
                </c:pt>
                <c:pt idx="63">
                  <c:v>13.52353793</c:v>
                </c:pt>
                <c:pt idx="64">
                  <c:v>14.037368799999999</c:v>
                </c:pt>
                <c:pt idx="65">
                  <c:v>14.193516730000001</c:v>
                </c:pt>
                <c:pt idx="66">
                  <c:v>14.15284611</c:v>
                </c:pt>
                <c:pt idx="67">
                  <c:v>15.224424259999999</c:v>
                </c:pt>
                <c:pt idx="68">
                  <c:v>15.25324496</c:v>
                </c:pt>
                <c:pt idx="69">
                  <c:v>14.80588932</c:v>
                </c:pt>
                <c:pt idx="70">
                  <c:v>14.022409229999999</c:v>
                </c:pt>
                <c:pt idx="71">
                  <c:v>13.950301270000001</c:v>
                </c:pt>
                <c:pt idx="72">
                  <c:v>14.006315089999999</c:v>
                </c:pt>
                <c:pt idx="73">
                  <c:v>13.226581449999999</c:v>
                </c:pt>
                <c:pt idx="74">
                  <c:v>12.320875170000001</c:v>
                </c:pt>
                <c:pt idx="75">
                  <c:v>11.25347588</c:v>
                </c:pt>
                <c:pt idx="76">
                  <c:v>12.81359076</c:v>
                </c:pt>
                <c:pt idx="77">
                  <c:v>13.027521119999999</c:v>
                </c:pt>
                <c:pt idx="78">
                  <c:v>11.514253569999999</c:v>
                </c:pt>
                <c:pt idx="79">
                  <c:v>11.20289782</c:v>
                </c:pt>
                <c:pt idx="80">
                  <c:v>10.53696893</c:v>
                </c:pt>
                <c:pt idx="81">
                  <c:v>9.7445839260000007</c:v>
                </c:pt>
                <c:pt idx="82">
                  <c:v>9.7684450149999993</c:v>
                </c:pt>
                <c:pt idx="83">
                  <c:v>9.7744540499999992</c:v>
                </c:pt>
                <c:pt idx="84">
                  <c:v>10.12560818</c:v>
                </c:pt>
                <c:pt idx="85">
                  <c:v>9.1084728629999994</c:v>
                </c:pt>
                <c:pt idx="86">
                  <c:v>7.7234556499999858</c:v>
                </c:pt>
                <c:pt idx="87">
                  <c:v>8.3837114909999997</c:v>
                </c:pt>
                <c:pt idx="88">
                  <c:v>7.9770656789999999</c:v>
                </c:pt>
                <c:pt idx="89">
                  <c:v>8.2189458179999999</c:v>
                </c:pt>
                <c:pt idx="90">
                  <c:v>8.7140150449999982</c:v>
                </c:pt>
                <c:pt idx="91">
                  <c:v>9.3742642600000003</c:v>
                </c:pt>
                <c:pt idx="92">
                  <c:v>10.103276490000001</c:v>
                </c:pt>
                <c:pt idx="93">
                  <c:v>9.6359970100000005</c:v>
                </c:pt>
                <c:pt idx="94">
                  <c:v>9.5689993530000006</c:v>
                </c:pt>
                <c:pt idx="95">
                  <c:v>9.358241542</c:v>
                </c:pt>
                <c:pt idx="96">
                  <c:v>9.4479790019999985</c:v>
                </c:pt>
                <c:pt idx="97">
                  <c:v>10.06505945</c:v>
                </c:pt>
                <c:pt idx="98">
                  <c:v>10.324870750000001</c:v>
                </c:pt>
                <c:pt idx="99">
                  <c:v>10.89852737</c:v>
                </c:pt>
                <c:pt idx="100">
                  <c:v>11.84758991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525576"/>
        <c:axId val="446528320"/>
      </c:areaChart>
      <c:catAx>
        <c:axId val="44652557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446528320"/>
        <c:crosses val="autoZero"/>
        <c:auto val="1"/>
        <c:lblAlgn val="ctr"/>
        <c:lblOffset val="100"/>
        <c:noMultiLvlLbl val="1"/>
      </c:catAx>
      <c:valAx>
        <c:axId val="446528320"/>
        <c:scaling>
          <c:orientation val="minMax"/>
          <c:max val="40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>
              <a:defRPr sz="1400">
                <a:solidFill>
                  <a:srgbClr val="FFFFFF"/>
                </a:solidFill>
              </a:defRPr>
            </a:pPr>
            <a:endParaRPr lang="en-US"/>
          </a:p>
        </c:txPr>
        <c:crossAx val="446525576"/>
        <c:crosses val="autoZero"/>
        <c:crossBetween val="midCat"/>
      </c:valAx>
    </c:plotArea>
    <c:plotVisOnly val="1"/>
    <c:dispBlanksAs val="zero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62187773564606E-2"/>
          <c:y val="0.15642135642135599"/>
          <c:w val="0.858655217493272"/>
          <c:h val="0.70405017554623905"/>
        </c:manualLayout>
      </c:layout>
      <c:areaChart>
        <c:grouping val="standard"/>
        <c:varyColors val="1"/>
        <c:ser>
          <c:idx val="0"/>
          <c:order val="0"/>
          <c:tx>
            <c:strRef>
              <c:f>no_ht!$B$1</c:f>
              <c:strCache>
                <c:ptCount val="1"/>
                <c:pt idx="0">
                  <c:v>Load (Gbps)</c:v>
                </c:pt>
              </c:strCache>
            </c:strRef>
          </c:tx>
          <c:spPr>
            <a:solidFill>
              <a:srgbClr val="4684EE">
                <a:alpha val="10000"/>
              </a:srgbClr>
            </a:solidFill>
            <a:ln w="25400" cmpd="sng">
              <a:solidFill>
                <a:srgbClr val="4684EE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no_ht!$B$2:$B$102</c:f>
              <c:numCache>
                <c:formatCode>General</c:formatCode>
                <c:ptCount val="101"/>
                <c:pt idx="0">
                  <c:v>7.2</c:v>
                </c:pt>
                <c:pt idx="1">
                  <c:v>8.3116342210000003</c:v>
                </c:pt>
                <c:pt idx="2">
                  <c:v>9.2051118219999992</c:v>
                </c:pt>
                <c:pt idx="3">
                  <c:v>8.9861757250000007</c:v>
                </c:pt>
                <c:pt idx="4">
                  <c:v>9.1470616469999833</c:v>
                </c:pt>
                <c:pt idx="5">
                  <c:v>9.7539812700000006</c:v>
                </c:pt>
                <c:pt idx="6">
                  <c:v>10.385202960000001</c:v>
                </c:pt>
                <c:pt idx="7">
                  <c:v>11.235747249999999</c:v>
                </c:pt>
                <c:pt idx="8">
                  <c:v>12.01573037</c:v>
                </c:pt>
                <c:pt idx="9">
                  <c:v>11.8563014</c:v>
                </c:pt>
                <c:pt idx="10">
                  <c:v>11.88179663</c:v>
                </c:pt>
                <c:pt idx="11">
                  <c:v>11.657573559999999</c:v>
                </c:pt>
                <c:pt idx="12">
                  <c:v>11.758368689999999</c:v>
                </c:pt>
                <c:pt idx="13">
                  <c:v>11.41160515</c:v>
                </c:pt>
                <c:pt idx="14">
                  <c:v>11.651866719999999</c:v>
                </c:pt>
                <c:pt idx="15">
                  <c:v>11.38414218</c:v>
                </c:pt>
                <c:pt idx="16">
                  <c:v>11.18258707</c:v>
                </c:pt>
                <c:pt idx="17">
                  <c:v>11.307874979999999</c:v>
                </c:pt>
                <c:pt idx="18">
                  <c:v>11.53395282</c:v>
                </c:pt>
                <c:pt idx="19">
                  <c:v>11.30330506</c:v>
                </c:pt>
                <c:pt idx="20">
                  <c:v>11.39878365</c:v>
                </c:pt>
                <c:pt idx="21">
                  <c:v>10.931554970000001</c:v>
                </c:pt>
                <c:pt idx="22">
                  <c:v>11.083882579999999</c:v>
                </c:pt>
                <c:pt idx="23">
                  <c:v>11.3114869</c:v>
                </c:pt>
                <c:pt idx="24">
                  <c:v>11.48930797</c:v>
                </c:pt>
                <c:pt idx="25">
                  <c:v>10.5023214</c:v>
                </c:pt>
                <c:pt idx="26">
                  <c:v>10.18253436</c:v>
                </c:pt>
                <c:pt idx="27">
                  <c:v>9.9981577249999987</c:v>
                </c:pt>
                <c:pt idx="28">
                  <c:v>9.5537106359999999</c:v>
                </c:pt>
                <c:pt idx="29">
                  <c:v>9.4044542730000007</c:v>
                </c:pt>
                <c:pt idx="30">
                  <c:v>8.5475743200000007</c:v>
                </c:pt>
                <c:pt idx="31">
                  <c:v>7.8232964479999998</c:v>
                </c:pt>
                <c:pt idx="32">
                  <c:v>7.5367966720000004</c:v>
                </c:pt>
                <c:pt idx="33">
                  <c:v>6.7122020400000002</c:v>
                </c:pt>
                <c:pt idx="34">
                  <c:v>6.4048328969999897</c:v>
                </c:pt>
                <c:pt idx="35">
                  <c:v>5.8422272699999898</c:v>
                </c:pt>
                <c:pt idx="36">
                  <c:v>5.9200920769999996</c:v>
                </c:pt>
                <c:pt idx="37">
                  <c:v>6.4303059410000003</c:v>
                </c:pt>
                <c:pt idx="38">
                  <c:v>6.1380738250000002</c:v>
                </c:pt>
                <c:pt idx="39">
                  <c:v>5.6050354769999826</c:v>
                </c:pt>
                <c:pt idx="40">
                  <c:v>5.712359921</c:v>
                </c:pt>
                <c:pt idx="41">
                  <c:v>4.920382633</c:v>
                </c:pt>
                <c:pt idx="42">
                  <c:v>4.3146020319999998</c:v>
                </c:pt>
                <c:pt idx="43">
                  <c:v>4.3511524210000001</c:v>
                </c:pt>
                <c:pt idx="44">
                  <c:v>4.6739064569999877</c:v>
                </c:pt>
                <c:pt idx="45">
                  <c:v>4.9323560830000002</c:v>
                </c:pt>
                <c:pt idx="46">
                  <c:v>5.0311610819999997</c:v>
                </c:pt>
                <c:pt idx="47">
                  <c:v>5.4278465439999897</c:v>
                </c:pt>
                <c:pt idx="48">
                  <c:v>5.4437178990000001</c:v>
                </c:pt>
                <c:pt idx="49">
                  <c:v>6.0085999729999999</c:v>
                </c:pt>
                <c:pt idx="50">
                  <c:v>6.8047150219999857</c:v>
                </c:pt>
                <c:pt idx="51">
                  <c:v>6.7803760930000001</c:v>
                </c:pt>
                <c:pt idx="52">
                  <c:v>7.0503157249999999</c:v>
                </c:pt>
                <c:pt idx="53">
                  <c:v>6.5532596610000002</c:v>
                </c:pt>
                <c:pt idx="54">
                  <c:v>7.1757874269999897</c:v>
                </c:pt>
                <c:pt idx="55">
                  <c:v>8.3209924480000002</c:v>
                </c:pt>
                <c:pt idx="56">
                  <c:v>9.2092137729999983</c:v>
                </c:pt>
                <c:pt idx="57">
                  <c:v>9.8608438239999998</c:v>
                </c:pt>
                <c:pt idx="58">
                  <c:v>9.74563354</c:v>
                </c:pt>
                <c:pt idx="59">
                  <c:v>10.12538301</c:v>
                </c:pt>
                <c:pt idx="60">
                  <c:v>10.7907799</c:v>
                </c:pt>
                <c:pt idx="61">
                  <c:v>10.6480458</c:v>
                </c:pt>
                <c:pt idx="62">
                  <c:v>10.454250350000001</c:v>
                </c:pt>
                <c:pt idx="63">
                  <c:v>10.91235386</c:v>
                </c:pt>
                <c:pt idx="64">
                  <c:v>11.322198589999999</c:v>
                </c:pt>
                <c:pt idx="65">
                  <c:v>11.44355635</c:v>
                </c:pt>
                <c:pt idx="66">
                  <c:v>11.40641785</c:v>
                </c:pt>
                <c:pt idx="67">
                  <c:v>12.265605580000001</c:v>
                </c:pt>
                <c:pt idx="68">
                  <c:v>12.28459136</c:v>
                </c:pt>
                <c:pt idx="69">
                  <c:v>11.920395559999999</c:v>
                </c:pt>
                <c:pt idx="70">
                  <c:v>11.286089459999999</c:v>
                </c:pt>
                <c:pt idx="71">
                  <c:v>11.224726260000001</c:v>
                </c:pt>
                <c:pt idx="72">
                  <c:v>11.266621280000001</c:v>
                </c:pt>
                <c:pt idx="73">
                  <c:v>10.63655638</c:v>
                </c:pt>
                <c:pt idx="74">
                  <c:v>9.9056808059999994</c:v>
                </c:pt>
                <c:pt idx="75">
                  <c:v>9.0453258399999985</c:v>
                </c:pt>
                <c:pt idx="76">
                  <c:v>10.296942720000001</c:v>
                </c:pt>
                <c:pt idx="77">
                  <c:v>10.46656203</c:v>
                </c:pt>
                <c:pt idx="78">
                  <c:v>9.2488457199999967</c:v>
                </c:pt>
                <c:pt idx="79">
                  <c:v>8.9969650350000006</c:v>
                </c:pt>
                <c:pt idx="80">
                  <c:v>8.4605672829999996</c:v>
                </c:pt>
                <c:pt idx="81">
                  <c:v>7.8229259299999816</c:v>
                </c:pt>
                <c:pt idx="82">
                  <c:v>7.8407444340000003</c:v>
                </c:pt>
                <c:pt idx="83">
                  <c:v>7.8442953879999999</c:v>
                </c:pt>
                <c:pt idx="84">
                  <c:v>8.1248539149999992</c:v>
                </c:pt>
                <c:pt idx="85">
                  <c:v>7.3076258269999856</c:v>
                </c:pt>
                <c:pt idx="86">
                  <c:v>6.1955775319999837</c:v>
                </c:pt>
                <c:pt idx="87">
                  <c:v>6.7243271189999998</c:v>
                </c:pt>
                <c:pt idx="88">
                  <c:v>6.3973610589999996</c:v>
                </c:pt>
                <c:pt idx="89">
                  <c:v>6.5905502909999996</c:v>
                </c:pt>
                <c:pt idx="90">
                  <c:v>6.9867351590000002</c:v>
                </c:pt>
                <c:pt idx="91">
                  <c:v>7.5152945389999877</c:v>
                </c:pt>
                <c:pt idx="92">
                  <c:v>8.0989029629999987</c:v>
                </c:pt>
                <c:pt idx="93">
                  <c:v>7.7235675439999998</c:v>
                </c:pt>
                <c:pt idx="94">
                  <c:v>7.6691500909999997</c:v>
                </c:pt>
                <c:pt idx="95">
                  <c:v>7.4995700320000003</c:v>
                </c:pt>
                <c:pt idx="96">
                  <c:v>7.570844428</c:v>
                </c:pt>
                <c:pt idx="97">
                  <c:v>8.0646742249999992</c:v>
                </c:pt>
                <c:pt idx="98">
                  <c:v>8.2722165509999996</c:v>
                </c:pt>
                <c:pt idx="99">
                  <c:v>8.7311912159999991</c:v>
                </c:pt>
                <c:pt idx="100">
                  <c:v>9.4908617139999993</c:v>
                </c:pt>
              </c:numCache>
            </c:numRef>
          </c:val>
        </c:ser>
        <c:ser>
          <c:idx val="3"/>
          <c:order val="2"/>
          <c:tx>
            <c:strRef>
              <c:f>no_ht!$I$1</c:f>
              <c:strCache>
                <c:ptCount val="1"/>
                <c:pt idx="0">
                  <c:v>Switch Bandwidth (Gbps)</c:v>
                </c:pt>
              </c:strCache>
            </c:strRef>
          </c:tx>
          <c:spPr>
            <a:solidFill>
              <a:srgbClr val="008000">
                <a:alpha val="0"/>
              </a:srgbClr>
            </a:solidFill>
            <a:ln w="25400" cmpd="sng">
              <a:solidFill>
                <a:srgbClr val="008000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no_ht!$I$2:$I$102</c:f>
              <c:numCache>
                <c:formatCode>General</c:formatCode>
                <c:ptCount val="101"/>
                <c:pt idx="0">
                  <c:v>7.2</c:v>
                </c:pt>
                <c:pt idx="1">
                  <c:v>8.4129750170000008</c:v>
                </c:pt>
                <c:pt idx="2">
                  <c:v>9.4241073740000001</c:v>
                </c:pt>
                <c:pt idx="3">
                  <c:v>9.2991013759999994</c:v>
                </c:pt>
                <c:pt idx="4">
                  <c:v>9.5615818909999994</c:v>
                </c:pt>
                <c:pt idx="5">
                  <c:v>10.29337452</c:v>
                </c:pt>
                <c:pt idx="6">
                  <c:v>11.05811681</c:v>
                </c:pt>
                <c:pt idx="7">
                  <c:v>12.06525974</c:v>
                </c:pt>
                <c:pt idx="8">
                  <c:v>13.006066730000001</c:v>
                </c:pt>
                <c:pt idx="9">
                  <c:v>12.930398869999999</c:v>
                </c:pt>
                <c:pt idx="10">
                  <c:v>13.0505773</c:v>
                </c:pt>
                <c:pt idx="11">
                  <c:v>12.890508240000001</c:v>
                </c:pt>
                <c:pt idx="12">
                  <c:v>13.08467847</c:v>
                </c:pt>
                <c:pt idx="13">
                  <c:v>12.775161369999999</c:v>
                </c:pt>
                <c:pt idx="14">
                  <c:v>13.11829695</c:v>
                </c:pt>
                <c:pt idx="15">
                  <c:v>12.88580573</c:v>
                </c:pt>
                <c:pt idx="16">
                  <c:v>12.72206877</c:v>
                </c:pt>
                <c:pt idx="17">
                  <c:v>12.926555069999999</c:v>
                </c:pt>
                <c:pt idx="18">
                  <c:v>13.2451022</c:v>
                </c:pt>
                <c:pt idx="19">
                  <c:v>13.036268379999999</c:v>
                </c:pt>
                <c:pt idx="20">
                  <c:v>13.200135019999999</c:v>
                </c:pt>
                <c:pt idx="21">
                  <c:v>12.708102780000001</c:v>
                </c:pt>
                <c:pt idx="22">
                  <c:v>12.932477220000001</c:v>
                </c:pt>
                <c:pt idx="23">
                  <c:v>13.243950460000001</c:v>
                </c:pt>
                <c:pt idx="24">
                  <c:v>13.496506699999999</c:v>
                </c:pt>
                <c:pt idx="25">
                  <c:v>12.375660379999999</c:v>
                </c:pt>
                <c:pt idx="26">
                  <c:v>12.034401859999999</c:v>
                </c:pt>
                <c:pt idx="27">
                  <c:v>11.8497159</c:v>
                </c:pt>
                <c:pt idx="28">
                  <c:v>11.353159290000001</c:v>
                </c:pt>
                <c:pt idx="29">
                  <c:v>11.204066449999999</c:v>
                </c:pt>
                <c:pt idx="30">
                  <c:v>10.207662490000001</c:v>
                </c:pt>
                <c:pt idx="31">
                  <c:v>9.3640008550000005</c:v>
                </c:pt>
                <c:pt idx="32">
                  <c:v>9.0405825889999996</c:v>
                </c:pt>
                <c:pt idx="33">
                  <c:v>8.0679831029999995</c:v>
                </c:pt>
                <c:pt idx="34">
                  <c:v>7.7135267599999997</c:v>
                </c:pt>
                <c:pt idx="35">
                  <c:v>7.0489773699999896</c:v>
                </c:pt>
                <c:pt idx="36">
                  <c:v>7.1554689369999904</c:v>
                </c:pt>
                <c:pt idx="37">
                  <c:v>7.7851116549999997</c:v>
                </c:pt>
                <c:pt idx="38">
                  <c:v>7.4430764749999998</c:v>
                </c:pt>
                <c:pt idx="39">
                  <c:v>6.8069315419999876</c:v>
                </c:pt>
                <c:pt idx="40">
                  <c:v>6.9471789389999996</c:v>
                </c:pt>
                <c:pt idx="41">
                  <c:v>5.9921220459999986</c:v>
                </c:pt>
                <c:pt idx="42">
                  <c:v>5.2611648509999904</c:v>
                </c:pt>
                <c:pt idx="43">
                  <c:v>5.312230445</c:v>
                </c:pt>
                <c:pt idx="44">
                  <c:v>5.7129121719999887</c:v>
                </c:pt>
                <c:pt idx="45">
                  <c:v>6.0354784769999998</c:v>
                </c:pt>
                <c:pt idx="46">
                  <c:v>6.1628467539999896</c:v>
                </c:pt>
                <c:pt idx="47">
                  <c:v>6.6553958859999947</c:v>
                </c:pt>
                <c:pt idx="48">
                  <c:v>6.6811866369999837</c:v>
                </c:pt>
                <c:pt idx="49">
                  <c:v>7.3811240559999947</c:v>
                </c:pt>
                <c:pt idx="50">
                  <c:v>8.3662525219999999</c:v>
                </c:pt>
                <c:pt idx="51">
                  <c:v>8.3431143500000005</c:v>
                </c:pt>
                <c:pt idx="52">
                  <c:v>8.6819816119999995</c:v>
                </c:pt>
                <c:pt idx="53">
                  <c:v>8.0758256399999997</c:v>
                </c:pt>
                <c:pt idx="54">
                  <c:v>8.8491711649999978</c:v>
                </c:pt>
                <c:pt idx="55">
                  <c:v>10.268254750000001</c:v>
                </c:pt>
                <c:pt idx="56">
                  <c:v>11.371513999999999</c:v>
                </c:pt>
                <c:pt idx="57">
                  <c:v>12.18345633</c:v>
                </c:pt>
                <c:pt idx="58">
                  <c:v>12.04798289</c:v>
                </c:pt>
                <c:pt idx="59">
                  <c:v>12.52423888</c:v>
                </c:pt>
                <c:pt idx="60">
                  <c:v>13.35416455</c:v>
                </c:pt>
                <c:pt idx="61">
                  <c:v>13.18398726</c:v>
                </c:pt>
                <c:pt idx="62">
                  <c:v>12.95007403</c:v>
                </c:pt>
                <c:pt idx="63">
                  <c:v>13.52353793</c:v>
                </c:pt>
                <c:pt idx="64">
                  <c:v>14.037368799999999</c:v>
                </c:pt>
                <c:pt idx="65">
                  <c:v>14.193516730000001</c:v>
                </c:pt>
                <c:pt idx="66">
                  <c:v>14.15284611</c:v>
                </c:pt>
                <c:pt idx="67">
                  <c:v>15.224424259999999</c:v>
                </c:pt>
                <c:pt idx="68">
                  <c:v>15.25324496</c:v>
                </c:pt>
                <c:pt idx="69">
                  <c:v>14.80588932</c:v>
                </c:pt>
                <c:pt idx="70">
                  <c:v>14.022409229999999</c:v>
                </c:pt>
                <c:pt idx="71">
                  <c:v>13.950301270000001</c:v>
                </c:pt>
                <c:pt idx="72">
                  <c:v>14.006315089999999</c:v>
                </c:pt>
                <c:pt idx="73">
                  <c:v>13.226581449999999</c:v>
                </c:pt>
                <c:pt idx="74">
                  <c:v>12.320875170000001</c:v>
                </c:pt>
                <c:pt idx="75">
                  <c:v>11.25347588</c:v>
                </c:pt>
                <c:pt idx="76">
                  <c:v>12.81359076</c:v>
                </c:pt>
                <c:pt idx="77">
                  <c:v>13.027521119999999</c:v>
                </c:pt>
                <c:pt idx="78">
                  <c:v>11.514253569999999</c:v>
                </c:pt>
                <c:pt idx="79">
                  <c:v>11.20289782</c:v>
                </c:pt>
                <c:pt idx="80">
                  <c:v>10.53696893</c:v>
                </c:pt>
                <c:pt idx="81">
                  <c:v>9.7445839260000007</c:v>
                </c:pt>
                <c:pt idx="82">
                  <c:v>9.7684450149999993</c:v>
                </c:pt>
                <c:pt idx="83">
                  <c:v>9.7744540499999992</c:v>
                </c:pt>
                <c:pt idx="84">
                  <c:v>10.12560818</c:v>
                </c:pt>
                <c:pt idx="85">
                  <c:v>9.1084728629999994</c:v>
                </c:pt>
                <c:pt idx="86">
                  <c:v>7.7234556499999858</c:v>
                </c:pt>
                <c:pt idx="87">
                  <c:v>8.3837114909999997</c:v>
                </c:pt>
                <c:pt idx="88">
                  <c:v>7.9770656789999999</c:v>
                </c:pt>
                <c:pt idx="89">
                  <c:v>8.2189458179999999</c:v>
                </c:pt>
                <c:pt idx="90">
                  <c:v>8.7140150449999982</c:v>
                </c:pt>
                <c:pt idx="91">
                  <c:v>9.3742642600000003</c:v>
                </c:pt>
                <c:pt idx="92">
                  <c:v>10.103276490000001</c:v>
                </c:pt>
                <c:pt idx="93">
                  <c:v>9.6359970100000005</c:v>
                </c:pt>
                <c:pt idx="94">
                  <c:v>9.5689993530000006</c:v>
                </c:pt>
                <c:pt idx="95">
                  <c:v>9.358241542</c:v>
                </c:pt>
                <c:pt idx="96">
                  <c:v>9.4479790019999985</c:v>
                </c:pt>
                <c:pt idx="97">
                  <c:v>10.06505945</c:v>
                </c:pt>
                <c:pt idx="98">
                  <c:v>10.324870750000001</c:v>
                </c:pt>
                <c:pt idx="99">
                  <c:v>10.89852737</c:v>
                </c:pt>
                <c:pt idx="100">
                  <c:v>11.84758991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523616"/>
        <c:axId val="446523224"/>
      </c:areaChart>
      <c:areaChart>
        <c:grouping val="standard"/>
        <c:varyColors val="1"/>
        <c:ser>
          <c:idx val="2"/>
          <c:order val="1"/>
          <c:tx>
            <c:strRef>
              <c:f>no_ht!$H$1</c:f>
              <c:strCache>
                <c:ptCount val="1"/>
                <c:pt idx="0">
                  <c:v>CPU Cores (Optimal)</c:v>
                </c:pt>
              </c:strCache>
            </c:strRef>
          </c:tx>
          <c:spPr>
            <a:solidFill>
              <a:srgbClr val="FF9900">
                <a:alpha val="0"/>
              </a:srgbClr>
            </a:solidFill>
            <a:ln w="25400" cmpd="sng">
              <a:solidFill>
                <a:srgbClr val="FF9900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no_ht!$H$2:$H$102</c:f>
              <c:numCache>
                <c:formatCode>General</c:formatCode>
                <c:ptCount val="101"/>
                <c:pt idx="0">
                  <c:v>28.30078125</c:v>
                </c:pt>
                <c:pt idx="1">
                  <c:v>32.670241930000003</c:v>
                </c:pt>
                <c:pt idx="2">
                  <c:v>36.182202230000001</c:v>
                </c:pt>
                <c:pt idx="3">
                  <c:v>35.321637979999998</c:v>
                </c:pt>
                <c:pt idx="4">
                  <c:v>35.954026489999912</c:v>
                </c:pt>
                <c:pt idx="5">
                  <c:v>38.339623639999999</c:v>
                </c:pt>
                <c:pt idx="6">
                  <c:v>40.820744070000003</c:v>
                </c:pt>
                <c:pt idx="7">
                  <c:v>44.163947919999998</c:v>
                </c:pt>
                <c:pt idx="8">
                  <c:v>47.229799550000003</c:v>
                </c:pt>
                <c:pt idx="9">
                  <c:v>46.603137840000002</c:v>
                </c:pt>
                <c:pt idx="10">
                  <c:v>46.703351009999999</c:v>
                </c:pt>
                <c:pt idx="11">
                  <c:v>45.822005449999999</c:v>
                </c:pt>
                <c:pt idx="12">
                  <c:v>46.218197250000003</c:v>
                </c:pt>
                <c:pt idx="13">
                  <c:v>44.855186260000004</c:v>
                </c:pt>
                <c:pt idx="14">
                  <c:v>45.799573760000001</c:v>
                </c:pt>
                <c:pt idx="15">
                  <c:v>44.74723857</c:v>
                </c:pt>
                <c:pt idx="16">
                  <c:v>43.954993100000003</c:v>
                </c:pt>
                <c:pt idx="17">
                  <c:v>44.447457789999987</c:v>
                </c:pt>
                <c:pt idx="18">
                  <c:v>45.336093830000003</c:v>
                </c:pt>
                <c:pt idx="19">
                  <c:v>44.42949497</c:v>
                </c:pt>
                <c:pt idx="20">
                  <c:v>44.804789249999999</c:v>
                </c:pt>
                <c:pt idx="21">
                  <c:v>42.96827029</c:v>
                </c:pt>
                <c:pt idx="22">
                  <c:v>43.567018930000003</c:v>
                </c:pt>
                <c:pt idx="23">
                  <c:v>44.461655049999997</c:v>
                </c:pt>
                <c:pt idx="24">
                  <c:v>45.160609940000001</c:v>
                </c:pt>
                <c:pt idx="25">
                  <c:v>41.281097289999998</c:v>
                </c:pt>
                <c:pt idx="26">
                  <c:v>40.024121870000002</c:v>
                </c:pt>
                <c:pt idx="27">
                  <c:v>39.299399260000001</c:v>
                </c:pt>
                <c:pt idx="28">
                  <c:v>37.552427059999992</c:v>
                </c:pt>
                <c:pt idx="29">
                  <c:v>36.965750440000001</c:v>
                </c:pt>
                <c:pt idx="30">
                  <c:v>33.5976432</c:v>
                </c:pt>
                <c:pt idx="31">
                  <c:v>30.750750199999999</c:v>
                </c:pt>
                <c:pt idx="32">
                  <c:v>29.62461583</c:v>
                </c:pt>
                <c:pt idx="33">
                  <c:v>26.383411339999999</c:v>
                </c:pt>
                <c:pt idx="34">
                  <c:v>25.175246489999999</c:v>
                </c:pt>
                <c:pt idx="35">
                  <c:v>22.963832780000001</c:v>
                </c:pt>
                <c:pt idx="36">
                  <c:v>23.26989317</c:v>
                </c:pt>
                <c:pt idx="37">
                  <c:v>25.275372470000001</c:v>
                </c:pt>
                <c:pt idx="38">
                  <c:v>24.126706200000001</c:v>
                </c:pt>
                <c:pt idx="39">
                  <c:v>22.031511519999999</c:v>
                </c:pt>
                <c:pt idx="40">
                  <c:v>22.453367849999999</c:v>
                </c:pt>
                <c:pt idx="41">
                  <c:v>19.340371189999999</c:v>
                </c:pt>
                <c:pt idx="42">
                  <c:v>16.95925115</c:v>
                </c:pt>
                <c:pt idx="43">
                  <c:v>17.102918450000001</c:v>
                </c:pt>
                <c:pt idx="44">
                  <c:v>18.371556139999999</c:v>
                </c:pt>
                <c:pt idx="45">
                  <c:v>19.387434800000001</c:v>
                </c:pt>
                <c:pt idx="46">
                  <c:v>19.775804059999999</c:v>
                </c:pt>
                <c:pt idx="47">
                  <c:v>21.335041350000001</c:v>
                </c:pt>
                <c:pt idx="48">
                  <c:v>21.39742631</c:v>
                </c:pt>
                <c:pt idx="49">
                  <c:v>23.617787979999999</c:v>
                </c:pt>
                <c:pt idx="50">
                  <c:v>26.747048790000001</c:v>
                </c:pt>
                <c:pt idx="51">
                  <c:v>26.651380639999999</c:v>
                </c:pt>
                <c:pt idx="52">
                  <c:v>27.712422650000001</c:v>
                </c:pt>
                <c:pt idx="53">
                  <c:v>25.75866224</c:v>
                </c:pt>
                <c:pt idx="54">
                  <c:v>28.205609760000002</c:v>
                </c:pt>
                <c:pt idx="55">
                  <c:v>32.707025979999997</c:v>
                </c:pt>
                <c:pt idx="56">
                  <c:v>36.198325619999999</c:v>
                </c:pt>
                <c:pt idx="57">
                  <c:v>38.759664439999987</c:v>
                </c:pt>
                <c:pt idx="58">
                  <c:v>38.306811519999997</c:v>
                </c:pt>
                <c:pt idx="59">
                  <c:v>39.799479130000002</c:v>
                </c:pt>
                <c:pt idx="60">
                  <c:v>42.414930750000003</c:v>
                </c:pt>
                <c:pt idx="61">
                  <c:v>41.853890980000003</c:v>
                </c:pt>
                <c:pt idx="62">
                  <c:v>41.092146149999998</c:v>
                </c:pt>
                <c:pt idx="63">
                  <c:v>42.892797160000001</c:v>
                </c:pt>
                <c:pt idx="64">
                  <c:v>44.503759109999997</c:v>
                </c:pt>
                <c:pt idx="65">
                  <c:v>44.980775690000002</c:v>
                </c:pt>
                <c:pt idx="66">
                  <c:v>44.834796730000001</c:v>
                </c:pt>
                <c:pt idx="67">
                  <c:v>48.211975049999999</c:v>
                </c:pt>
                <c:pt idx="68">
                  <c:v>48.2866018</c:v>
                </c:pt>
                <c:pt idx="69">
                  <c:v>46.855070449999999</c:v>
                </c:pt>
                <c:pt idx="70">
                  <c:v>44.36182625</c:v>
                </c:pt>
                <c:pt idx="71">
                  <c:v>44.120628119999999</c:v>
                </c:pt>
                <c:pt idx="72">
                  <c:v>44.28530336</c:v>
                </c:pt>
                <c:pt idx="73">
                  <c:v>41.808729929999998</c:v>
                </c:pt>
                <c:pt idx="74">
                  <c:v>38.93590356</c:v>
                </c:pt>
                <c:pt idx="75">
                  <c:v>35.55413721</c:v>
                </c:pt>
                <c:pt idx="76">
                  <c:v>40.47382271</c:v>
                </c:pt>
                <c:pt idx="77">
                  <c:v>41.140539230000002</c:v>
                </c:pt>
                <c:pt idx="78">
                  <c:v>36.354105489999988</c:v>
                </c:pt>
                <c:pt idx="79">
                  <c:v>35.364047130000003</c:v>
                </c:pt>
                <c:pt idx="80">
                  <c:v>33.255647770000003</c:v>
                </c:pt>
                <c:pt idx="81">
                  <c:v>30.749293819999998</c:v>
                </c:pt>
                <c:pt idx="82">
                  <c:v>30.819332370000001</c:v>
                </c:pt>
                <c:pt idx="83">
                  <c:v>30.83328998</c:v>
                </c:pt>
                <c:pt idx="84">
                  <c:v>31.936071299999998</c:v>
                </c:pt>
                <c:pt idx="85">
                  <c:v>28.723822219999999</c:v>
                </c:pt>
                <c:pt idx="86">
                  <c:v>24.352733950000001</c:v>
                </c:pt>
                <c:pt idx="87">
                  <c:v>26.431070949999999</c:v>
                </c:pt>
                <c:pt idx="88">
                  <c:v>25.145877209999998</c:v>
                </c:pt>
                <c:pt idx="89">
                  <c:v>25.905239179999999</c:v>
                </c:pt>
                <c:pt idx="90">
                  <c:v>27.462508799999981</c:v>
                </c:pt>
                <c:pt idx="91">
                  <c:v>29.540098159999999</c:v>
                </c:pt>
                <c:pt idx="92">
                  <c:v>31.83406682</c:v>
                </c:pt>
                <c:pt idx="93">
                  <c:v>30.358749379999999</c:v>
                </c:pt>
                <c:pt idx="94">
                  <c:v>30.144852650000001</c:v>
                </c:pt>
                <c:pt idx="95">
                  <c:v>29.47829041</c:v>
                </c:pt>
                <c:pt idx="96">
                  <c:v>29.758446119999999</c:v>
                </c:pt>
                <c:pt idx="97">
                  <c:v>31.699525149999999</c:v>
                </c:pt>
                <c:pt idx="98">
                  <c:v>32.515304309999998</c:v>
                </c:pt>
                <c:pt idx="99">
                  <c:v>34.31937954</c:v>
                </c:pt>
                <c:pt idx="100">
                  <c:v>37.305389060000003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521656"/>
        <c:axId val="446524008"/>
      </c:areaChart>
      <c:catAx>
        <c:axId val="44652361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446523224"/>
        <c:crosses val="autoZero"/>
        <c:auto val="1"/>
        <c:lblAlgn val="ctr"/>
        <c:lblOffset val="100"/>
        <c:noMultiLvlLbl val="1"/>
      </c:catAx>
      <c:valAx>
        <c:axId val="446523224"/>
        <c:scaling>
          <c:orientation val="minMax"/>
          <c:max val="40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>
              <a:defRPr sz="1400">
                <a:solidFill>
                  <a:srgbClr val="FFFFFF"/>
                </a:solidFill>
              </a:defRPr>
            </a:pPr>
            <a:endParaRPr lang="en-US"/>
          </a:p>
        </c:txPr>
        <c:crossAx val="446523616"/>
        <c:crosses val="autoZero"/>
        <c:crossBetween val="midCat"/>
      </c:valAx>
      <c:catAx>
        <c:axId val="44652165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446524008"/>
        <c:crosses val="autoZero"/>
        <c:auto val="1"/>
        <c:lblAlgn val="ctr"/>
        <c:lblOffset val="100"/>
        <c:noMultiLvlLbl val="1"/>
      </c:catAx>
      <c:valAx>
        <c:axId val="446524008"/>
        <c:scaling>
          <c:orientation val="minMax"/>
          <c:max val="70"/>
        </c:scaling>
        <c:delete val="0"/>
        <c:axPos val="r"/>
        <c:majorGridlines>
          <c:spPr>
            <a:ln>
              <a:solidFill>
                <a:schemeClr val="bg1">
                  <a:lumMod val="85000"/>
                  <a:lumOff val="15000"/>
                </a:schemeClr>
              </a:solidFill>
            </a:ln>
          </c:spPr>
        </c:majorGridlines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>
              <a:defRPr sz="1400">
                <a:solidFill>
                  <a:srgbClr val="C00000"/>
                </a:solidFill>
              </a:defRPr>
            </a:pPr>
            <a:endParaRPr lang="en-US"/>
          </a:p>
        </c:txPr>
        <c:crossAx val="446521656"/>
        <c:crosses val="max"/>
        <c:crossBetween val="midCat"/>
      </c:valAx>
    </c:plotArea>
    <c:plotVisOnly val="1"/>
    <c:dispBlanksAs val="zero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62187773564606E-2"/>
          <c:y val="0.15642135642135599"/>
          <c:w val="0.858655217493272"/>
          <c:h val="0.70405017554623905"/>
        </c:manualLayout>
      </c:layout>
      <c:areaChart>
        <c:grouping val="standard"/>
        <c:varyColors val="1"/>
        <c:ser>
          <c:idx val="0"/>
          <c:order val="0"/>
          <c:tx>
            <c:strRef>
              <c:f>no_ht!$B$1</c:f>
              <c:strCache>
                <c:ptCount val="1"/>
                <c:pt idx="0">
                  <c:v>Load (Gbps)</c:v>
                </c:pt>
              </c:strCache>
            </c:strRef>
          </c:tx>
          <c:spPr>
            <a:solidFill>
              <a:srgbClr val="4684EE">
                <a:alpha val="10000"/>
              </a:srgbClr>
            </a:solidFill>
            <a:ln w="25400" cmpd="sng">
              <a:solidFill>
                <a:srgbClr val="4684EE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no_ht!$B$2:$B$102</c:f>
              <c:numCache>
                <c:formatCode>General</c:formatCode>
                <c:ptCount val="101"/>
                <c:pt idx="0">
                  <c:v>7.2</c:v>
                </c:pt>
                <c:pt idx="1">
                  <c:v>8.3116342210000003</c:v>
                </c:pt>
                <c:pt idx="2">
                  <c:v>9.2051118219999992</c:v>
                </c:pt>
                <c:pt idx="3">
                  <c:v>8.9861757250000007</c:v>
                </c:pt>
                <c:pt idx="4">
                  <c:v>9.1470616469999833</c:v>
                </c:pt>
                <c:pt idx="5">
                  <c:v>9.7539812700000006</c:v>
                </c:pt>
                <c:pt idx="6">
                  <c:v>10.385202960000001</c:v>
                </c:pt>
                <c:pt idx="7">
                  <c:v>11.235747249999999</c:v>
                </c:pt>
                <c:pt idx="8">
                  <c:v>12.01573037</c:v>
                </c:pt>
                <c:pt idx="9">
                  <c:v>11.8563014</c:v>
                </c:pt>
                <c:pt idx="10">
                  <c:v>11.88179663</c:v>
                </c:pt>
                <c:pt idx="11">
                  <c:v>11.657573559999999</c:v>
                </c:pt>
                <c:pt idx="12">
                  <c:v>11.758368689999999</c:v>
                </c:pt>
                <c:pt idx="13">
                  <c:v>11.41160515</c:v>
                </c:pt>
                <c:pt idx="14">
                  <c:v>11.651866719999999</c:v>
                </c:pt>
                <c:pt idx="15">
                  <c:v>11.38414218</c:v>
                </c:pt>
                <c:pt idx="16">
                  <c:v>11.18258707</c:v>
                </c:pt>
                <c:pt idx="17">
                  <c:v>11.307874979999999</c:v>
                </c:pt>
                <c:pt idx="18">
                  <c:v>11.53395282</c:v>
                </c:pt>
                <c:pt idx="19">
                  <c:v>11.30330506</c:v>
                </c:pt>
                <c:pt idx="20">
                  <c:v>11.39878365</c:v>
                </c:pt>
                <c:pt idx="21">
                  <c:v>10.931554970000001</c:v>
                </c:pt>
                <c:pt idx="22">
                  <c:v>11.083882579999999</c:v>
                </c:pt>
                <c:pt idx="23">
                  <c:v>11.3114869</c:v>
                </c:pt>
                <c:pt idx="24">
                  <c:v>11.48930797</c:v>
                </c:pt>
                <c:pt idx="25">
                  <c:v>10.5023214</c:v>
                </c:pt>
                <c:pt idx="26">
                  <c:v>10.18253436</c:v>
                </c:pt>
                <c:pt idx="27">
                  <c:v>9.9981577249999987</c:v>
                </c:pt>
                <c:pt idx="28">
                  <c:v>9.5537106359999999</c:v>
                </c:pt>
                <c:pt idx="29">
                  <c:v>9.4044542730000007</c:v>
                </c:pt>
                <c:pt idx="30">
                  <c:v>8.5475743200000007</c:v>
                </c:pt>
                <c:pt idx="31">
                  <c:v>7.8232964479999998</c:v>
                </c:pt>
                <c:pt idx="32">
                  <c:v>7.5367966720000004</c:v>
                </c:pt>
                <c:pt idx="33">
                  <c:v>6.7122020400000002</c:v>
                </c:pt>
                <c:pt idx="34">
                  <c:v>6.4048328969999897</c:v>
                </c:pt>
                <c:pt idx="35">
                  <c:v>5.8422272699999898</c:v>
                </c:pt>
                <c:pt idx="36">
                  <c:v>5.9200920769999996</c:v>
                </c:pt>
                <c:pt idx="37">
                  <c:v>6.4303059410000003</c:v>
                </c:pt>
                <c:pt idx="38">
                  <c:v>6.1380738250000002</c:v>
                </c:pt>
                <c:pt idx="39">
                  <c:v>5.6050354769999826</c:v>
                </c:pt>
                <c:pt idx="40">
                  <c:v>5.712359921</c:v>
                </c:pt>
                <c:pt idx="41">
                  <c:v>4.920382633</c:v>
                </c:pt>
                <c:pt idx="42">
                  <c:v>4.3146020319999998</c:v>
                </c:pt>
                <c:pt idx="43">
                  <c:v>4.3511524210000001</c:v>
                </c:pt>
                <c:pt idx="44">
                  <c:v>4.6739064569999877</c:v>
                </c:pt>
                <c:pt idx="45">
                  <c:v>4.9323560830000002</c:v>
                </c:pt>
                <c:pt idx="46">
                  <c:v>5.0311610819999997</c:v>
                </c:pt>
                <c:pt idx="47">
                  <c:v>5.4278465439999897</c:v>
                </c:pt>
                <c:pt idx="48">
                  <c:v>5.4437178990000001</c:v>
                </c:pt>
                <c:pt idx="49">
                  <c:v>6.0085999729999999</c:v>
                </c:pt>
                <c:pt idx="50">
                  <c:v>6.8047150219999857</c:v>
                </c:pt>
                <c:pt idx="51">
                  <c:v>6.7803760930000001</c:v>
                </c:pt>
                <c:pt idx="52">
                  <c:v>7.0503157249999999</c:v>
                </c:pt>
                <c:pt idx="53">
                  <c:v>6.5532596610000002</c:v>
                </c:pt>
                <c:pt idx="54">
                  <c:v>7.1757874269999897</c:v>
                </c:pt>
                <c:pt idx="55">
                  <c:v>8.3209924480000002</c:v>
                </c:pt>
                <c:pt idx="56">
                  <c:v>9.2092137729999983</c:v>
                </c:pt>
                <c:pt idx="57">
                  <c:v>9.8608438239999998</c:v>
                </c:pt>
                <c:pt idx="58">
                  <c:v>9.74563354</c:v>
                </c:pt>
                <c:pt idx="59">
                  <c:v>10.12538301</c:v>
                </c:pt>
                <c:pt idx="60">
                  <c:v>10.7907799</c:v>
                </c:pt>
                <c:pt idx="61">
                  <c:v>10.6480458</c:v>
                </c:pt>
                <c:pt idx="62">
                  <c:v>10.454250350000001</c:v>
                </c:pt>
                <c:pt idx="63">
                  <c:v>10.91235386</c:v>
                </c:pt>
                <c:pt idx="64">
                  <c:v>11.322198589999999</c:v>
                </c:pt>
                <c:pt idx="65">
                  <c:v>11.44355635</c:v>
                </c:pt>
                <c:pt idx="66">
                  <c:v>11.40641785</c:v>
                </c:pt>
                <c:pt idx="67">
                  <c:v>12.265605580000001</c:v>
                </c:pt>
                <c:pt idx="68">
                  <c:v>12.28459136</c:v>
                </c:pt>
                <c:pt idx="69">
                  <c:v>11.920395559999999</c:v>
                </c:pt>
                <c:pt idx="70">
                  <c:v>11.286089459999999</c:v>
                </c:pt>
                <c:pt idx="71">
                  <c:v>11.224726260000001</c:v>
                </c:pt>
                <c:pt idx="72">
                  <c:v>11.266621280000001</c:v>
                </c:pt>
                <c:pt idx="73">
                  <c:v>10.63655638</c:v>
                </c:pt>
                <c:pt idx="74">
                  <c:v>9.9056808059999994</c:v>
                </c:pt>
                <c:pt idx="75">
                  <c:v>9.0453258399999985</c:v>
                </c:pt>
                <c:pt idx="76">
                  <c:v>10.296942720000001</c:v>
                </c:pt>
                <c:pt idx="77">
                  <c:v>10.46656203</c:v>
                </c:pt>
                <c:pt idx="78">
                  <c:v>9.2488457199999967</c:v>
                </c:pt>
                <c:pt idx="79">
                  <c:v>8.9969650350000006</c:v>
                </c:pt>
                <c:pt idx="80">
                  <c:v>8.4605672829999996</c:v>
                </c:pt>
                <c:pt idx="81">
                  <c:v>7.8229259299999816</c:v>
                </c:pt>
                <c:pt idx="82">
                  <c:v>7.8407444340000003</c:v>
                </c:pt>
                <c:pt idx="83">
                  <c:v>7.8442953879999999</c:v>
                </c:pt>
                <c:pt idx="84">
                  <c:v>8.1248539149999992</c:v>
                </c:pt>
                <c:pt idx="85">
                  <c:v>7.3076258269999856</c:v>
                </c:pt>
                <c:pt idx="86">
                  <c:v>6.1955775319999837</c:v>
                </c:pt>
                <c:pt idx="87">
                  <c:v>6.7243271189999998</c:v>
                </c:pt>
                <c:pt idx="88">
                  <c:v>6.3973610589999996</c:v>
                </c:pt>
                <c:pt idx="89">
                  <c:v>6.5905502909999996</c:v>
                </c:pt>
                <c:pt idx="90">
                  <c:v>6.9867351590000002</c:v>
                </c:pt>
                <c:pt idx="91">
                  <c:v>7.5152945389999877</c:v>
                </c:pt>
                <c:pt idx="92">
                  <c:v>8.0989029629999987</c:v>
                </c:pt>
                <c:pt idx="93">
                  <c:v>7.7235675439999998</c:v>
                </c:pt>
                <c:pt idx="94">
                  <c:v>7.6691500909999997</c:v>
                </c:pt>
                <c:pt idx="95">
                  <c:v>7.4995700320000003</c:v>
                </c:pt>
                <c:pt idx="96">
                  <c:v>7.570844428</c:v>
                </c:pt>
                <c:pt idx="97">
                  <c:v>8.0646742249999992</c:v>
                </c:pt>
                <c:pt idx="98">
                  <c:v>8.2722165509999996</c:v>
                </c:pt>
                <c:pt idx="99">
                  <c:v>8.7311912159999991</c:v>
                </c:pt>
                <c:pt idx="100">
                  <c:v>9.4908617139999993</c:v>
                </c:pt>
              </c:numCache>
            </c:numRef>
          </c:val>
        </c:ser>
        <c:ser>
          <c:idx val="3"/>
          <c:order val="3"/>
          <c:tx>
            <c:strRef>
              <c:f>no_ht!$I$1</c:f>
              <c:strCache>
                <c:ptCount val="1"/>
                <c:pt idx="0">
                  <c:v>Switch Bandwidth (Gbps)</c:v>
                </c:pt>
              </c:strCache>
            </c:strRef>
          </c:tx>
          <c:spPr>
            <a:solidFill>
              <a:srgbClr val="008000">
                <a:alpha val="0"/>
              </a:srgbClr>
            </a:solidFill>
            <a:ln w="25400" cmpd="sng">
              <a:solidFill>
                <a:srgbClr val="008000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no_ht!$I$2:$I$102</c:f>
              <c:numCache>
                <c:formatCode>General</c:formatCode>
                <c:ptCount val="101"/>
                <c:pt idx="0">
                  <c:v>7.2</c:v>
                </c:pt>
                <c:pt idx="1">
                  <c:v>8.4129750170000008</c:v>
                </c:pt>
                <c:pt idx="2">
                  <c:v>9.4241073740000001</c:v>
                </c:pt>
                <c:pt idx="3">
                  <c:v>9.2991013759999994</c:v>
                </c:pt>
                <c:pt idx="4">
                  <c:v>9.5615818909999994</c:v>
                </c:pt>
                <c:pt idx="5">
                  <c:v>10.29337452</c:v>
                </c:pt>
                <c:pt idx="6">
                  <c:v>11.05811681</c:v>
                </c:pt>
                <c:pt idx="7">
                  <c:v>12.06525974</c:v>
                </c:pt>
                <c:pt idx="8">
                  <c:v>13.006066730000001</c:v>
                </c:pt>
                <c:pt idx="9">
                  <c:v>12.930398869999999</c:v>
                </c:pt>
                <c:pt idx="10">
                  <c:v>13.0505773</c:v>
                </c:pt>
                <c:pt idx="11">
                  <c:v>12.890508240000001</c:v>
                </c:pt>
                <c:pt idx="12">
                  <c:v>13.08467847</c:v>
                </c:pt>
                <c:pt idx="13">
                  <c:v>12.775161369999999</c:v>
                </c:pt>
                <c:pt idx="14">
                  <c:v>13.11829695</c:v>
                </c:pt>
                <c:pt idx="15">
                  <c:v>12.88580573</c:v>
                </c:pt>
                <c:pt idx="16">
                  <c:v>12.72206877</c:v>
                </c:pt>
                <c:pt idx="17">
                  <c:v>12.926555069999999</c:v>
                </c:pt>
                <c:pt idx="18">
                  <c:v>13.2451022</c:v>
                </c:pt>
                <c:pt idx="19">
                  <c:v>13.036268379999999</c:v>
                </c:pt>
                <c:pt idx="20">
                  <c:v>13.200135019999999</c:v>
                </c:pt>
                <c:pt idx="21">
                  <c:v>12.708102780000001</c:v>
                </c:pt>
                <c:pt idx="22">
                  <c:v>12.932477220000001</c:v>
                </c:pt>
                <c:pt idx="23">
                  <c:v>13.243950460000001</c:v>
                </c:pt>
                <c:pt idx="24">
                  <c:v>13.496506699999999</c:v>
                </c:pt>
                <c:pt idx="25">
                  <c:v>12.375660379999999</c:v>
                </c:pt>
                <c:pt idx="26">
                  <c:v>12.034401859999999</c:v>
                </c:pt>
                <c:pt idx="27">
                  <c:v>11.8497159</c:v>
                </c:pt>
                <c:pt idx="28">
                  <c:v>11.353159290000001</c:v>
                </c:pt>
                <c:pt idx="29">
                  <c:v>11.204066449999999</c:v>
                </c:pt>
                <c:pt idx="30">
                  <c:v>10.207662490000001</c:v>
                </c:pt>
                <c:pt idx="31">
                  <c:v>9.3640008550000005</c:v>
                </c:pt>
                <c:pt idx="32">
                  <c:v>9.0405825889999996</c:v>
                </c:pt>
                <c:pt idx="33">
                  <c:v>8.0679831029999995</c:v>
                </c:pt>
                <c:pt idx="34">
                  <c:v>7.7135267599999997</c:v>
                </c:pt>
                <c:pt idx="35">
                  <c:v>7.0489773699999896</c:v>
                </c:pt>
                <c:pt idx="36">
                  <c:v>7.1554689369999904</c:v>
                </c:pt>
                <c:pt idx="37">
                  <c:v>7.7851116549999997</c:v>
                </c:pt>
                <c:pt idx="38">
                  <c:v>7.4430764749999998</c:v>
                </c:pt>
                <c:pt idx="39">
                  <c:v>6.8069315419999876</c:v>
                </c:pt>
                <c:pt idx="40">
                  <c:v>6.9471789389999996</c:v>
                </c:pt>
                <c:pt idx="41">
                  <c:v>5.9921220459999986</c:v>
                </c:pt>
                <c:pt idx="42">
                  <c:v>5.2611648509999904</c:v>
                </c:pt>
                <c:pt idx="43">
                  <c:v>5.312230445</c:v>
                </c:pt>
                <c:pt idx="44">
                  <c:v>5.7129121719999887</c:v>
                </c:pt>
                <c:pt idx="45">
                  <c:v>6.0354784769999998</c:v>
                </c:pt>
                <c:pt idx="46">
                  <c:v>6.1628467539999896</c:v>
                </c:pt>
                <c:pt idx="47">
                  <c:v>6.6553958859999947</c:v>
                </c:pt>
                <c:pt idx="48">
                  <c:v>6.6811866369999837</c:v>
                </c:pt>
                <c:pt idx="49">
                  <c:v>7.3811240559999947</c:v>
                </c:pt>
                <c:pt idx="50">
                  <c:v>8.3662525219999999</c:v>
                </c:pt>
                <c:pt idx="51">
                  <c:v>8.3431143500000005</c:v>
                </c:pt>
                <c:pt idx="52">
                  <c:v>8.6819816119999995</c:v>
                </c:pt>
                <c:pt idx="53">
                  <c:v>8.0758256399999997</c:v>
                </c:pt>
                <c:pt idx="54">
                  <c:v>8.8491711649999978</c:v>
                </c:pt>
                <c:pt idx="55">
                  <c:v>10.268254750000001</c:v>
                </c:pt>
                <c:pt idx="56">
                  <c:v>11.371513999999999</c:v>
                </c:pt>
                <c:pt idx="57">
                  <c:v>12.18345633</c:v>
                </c:pt>
                <c:pt idx="58">
                  <c:v>12.04798289</c:v>
                </c:pt>
                <c:pt idx="59">
                  <c:v>12.52423888</c:v>
                </c:pt>
                <c:pt idx="60">
                  <c:v>13.35416455</c:v>
                </c:pt>
                <c:pt idx="61">
                  <c:v>13.18398726</c:v>
                </c:pt>
                <c:pt idx="62">
                  <c:v>12.95007403</c:v>
                </c:pt>
                <c:pt idx="63">
                  <c:v>13.52353793</c:v>
                </c:pt>
                <c:pt idx="64">
                  <c:v>14.037368799999999</c:v>
                </c:pt>
                <c:pt idx="65">
                  <c:v>14.193516730000001</c:v>
                </c:pt>
                <c:pt idx="66">
                  <c:v>14.15284611</c:v>
                </c:pt>
                <c:pt idx="67">
                  <c:v>15.224424259999999</c:v>
                </c:pt>
                <c:pt idx="68">
                  <c:v>15.25324496</c:v>
                </c:pt>
                <c:pt idx="69">
                  <c:v>14.80588932</c:v>
                </c:pt>
                <c:pt idx="70">
                  <c:v>14.022409229999999</c:v>
                </c:pt>
                <c:pt idx="71">
                  <c:v>13.950301270000001</c:v>
                </c:pt>
                <c:pt idx="72">
                  <c:v>14.006315089999999</c:v>
                </c:pt>
                <c:pt idx="73">
                  <c:v>13.226581449999999</c:v>
                </c:pt>
                <c:pt idx="74">
                  <c:v>12.320875170000001</c:v>
                </c:pt>
                <c:pt idx="75">
                  <c:v>11.25347588</c:v>
                </c:pt>
                <c:pt idx="76">
                  <c:v>12.81359076</c:v>
                </c:pt>
                <c:pt idx="77">
                  <c:v>13.027521119999999</c:v>
                </c:pt>
                <c:pt idx="78">
                  <c:v>11.514253569999999</c:v>
                </c:pt>
                <c:pt idx="79">
                  <c:v>11.20289782</c:v>
                </c:pt>
                <c:pt idx="80">
                  <c:v>10.53696893</c:v>
                </c:pt>
                <c:pt idx="81">
                  <c:v>9.7445839260000007</c:v>
                </c:pt>
                <c:pt idx="82">
                  <c:v>9.7684450149999993</c:v>
                </c:pt>
                <c:pt idx="83">
                  <c:v>9.7744540499999992</c:v>
                </c:pt>
                <c:pt idx="84">
                  <c:v>10.12560818</c:v>
                </c:pt>
                <c:pt idx="85">
                  <c:v>9.1084728629999994</c:v>
                </c:pt>
                <c:pt idx="86">
                  <c:v>7.7234556499999858</c:v>
                </c:pt>
                <c:pt idx="87">
                  <c:v>8.3837114909999997</c:v>
                </c:pt>
                <c:pt idx="88">
                  <c:v>7.9770656789999999</c:v>
                </c:pt>
                <c:pt idx="89">
                  <c:v>8.2189458179999999</c:v>
                </c:pt>
                <c:pt idx="90">
                  <c:v>8.7140150449999982</c:v>
                </c:pt>
                <c:pt idx="91">
                  <c:v>9.3742642600000003</c:v>
                </c:pt>
                <c:pt idx="92">
                  <c:v>10.103276490000001</c:v>
                </c:pt>
                <c:pt idx="93">
                  <c:v>9.6359970100000005</c:v>
                </c:pt>
                <c:pt idx="94">
                  <c:v>9.5689993530000006</c:v>
                </c:pt>
                <c:pt idx="95">
                  <c:v>9.358241542</c:v>
                </c:pt>
                <c:pt idx="96">
                  <c:v>9.4479790019999985</c:v>
                </c:pt>
                <c:pt idx="97">
                  <c:v>10.06505945</c:v>
                </c:pt>
                <c:pt idx="98">
                  <c:v>10.324870750000001</c:v>
                </c:pt>
                <c:pt idx="99">
                  <c:v>10.89852737</c:v>
                </c:pt>
                <c:pt idx="100">
                  <c:v>11.84758991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662832"/>
        <c:axId val="229099144"/>
      </c:areaChart>
      <c:areaChart>
        <c:grouping val="standard"/>
        <c:varyColors val="1"/>
        <c:ser>
          <c:idx val="1"/>
          <c:order val="1"/>
          <c:tx>
            <c:strRef>
              <c:f>no_ht!$C$1</c:f>
              <c:strCache>
                <c:ptCount val="1"/>
                <c:pt idx="0">
                  <c:v>CPU Cores (Used)</c:v>
                </c:pt>
              </c:strCache>
            </c:strRef>
          </c:tx>
          <c:spPr>
            <a:solidFill>
              <a:srgbClr val="DC3912">
                <a:alpha val="0"/>
              </a:srgbClr>
            </a:solidFill>
            <a:ln w="25400" cmpd="sng">
              <a:solidFill>
                <a:srgbClr val="DC3912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no_ht!$C$2:$C$102</c:f>
              <c:numCache>
                <c:formatCode>General</c:formatCode>
                <c:ptCount val="101"/>
                <c:pt idx="0">
                  <c:v>36.330824783999986</c:v>
                </c:pt>
                <c:pt idx="1">
                  <c:v>37.014993818000001</c:v>
                </c:pt>
                <c:pt idx="2">
                  <c:v>37.476600306999998</c:v>
                </c:pt>
                <c:pt idx="3">
                  <c:v>43.699525790000003</c:v>
                </c:pt>
                <c:pt idx="4">
                  <c:v>41.860873824000009</c:v>
                </c:pt>
                <c:pt idx="5">
                  <c:v>41.425306124999999</c:v>
                </c:pt>
                <c:pt idx="6">
                  <c:v>45.328010050000003</c:v>
                </c:pt>
                <c:pt idx="7">
                  <c:v>47.479347270000012</c:v>
                </c:pt>
                <c:pt idx="8">
                  <c:v>54.351905639999998</c:v>
                </c:pt>
                <c:pt idx="9">
                  <c:v>49.407102829999999</c:v>
                </c:pt>
                <c:pt idx="10">
                  <c:v>52.471100139999997</c:v>
                </c:pt>
                <c:pt idx="11">
                  <c:v>52.531026590000003</c:v>
                </c:pt>
                <c:pt idx="12">
                  <c:v>51.019185960000002</c:v>
                </c:pt>
                <c:pt idx="13">
                  <c:v>51.15387715</c:v>
                </c:pt>
                <c:pt idx="14">
                  <c:v>53.752525319999997</c:v>
                </c:pt>
                <c:pt idx="15">
                  <c:v>55.97929096</c:v>
                </c:pt>
                <c:pt idx="16">
                  <c:v>51.760582919999997</c:v>
                </c:pt>
                <c:pt idx="17">
                  <c:v>54.112073350000003</c:v>
                </c:pt>
                <c:pt idx="18">
                  <c:v>51.919580669999988</c:v>
                </c:pt>
                <c:pt idx="19">
                  <c:v>50.473627120000003</c:v>
                </c:pt>
                <c:pt idx="20">
                  <c:v>48.656994679999997</c:v>
                </c:pt>
                <c:pt idx="21">
                  <c:v>51.358165739999997</c:v>
                </c:pt>
                <c:pt idx="22">
                  <c:v>53.618043470000003</c:v>
                </c:pt>
                <c:pt idx="23">
                  <c:v>53.679599029999999</c:v>
                </c:pt>
                <c:pt idx="24">
                  <c:v>52.82604654</c:v>
                </c:pt>
                <c:pt idx="25">
                  <c:v>52.786067279999997</c:v>
                </c:pt>
                <c:pt idx="26">
                  <c:v>51.62948849</c:v>
                </c:pt>
                <c:pt idx="27">
                  <c:v>51.375752519999999</c:v>
                </c:pt>
                <c:pt idx="28">
                  <c:v>52.436264579999992</c:v>
                </c:pt>
                <c:pt idx="29">
                  <c:v>48.754948820000003</c:v>
                </c:pt>
                <c:pt idx="30">
                  <c:v>50.672507480000007</c:v>
                </c:pt>
                <c:pt idx="31">
                  <c:v>42.270018497999999</c:v>
                </c:pt>
                <c:pt idx="32">
                  <c:v>43.690734356</c:v>
                </c:pt>
                <c:pt idx="33">
                  <c:v>41.381918120000002</c:v>
                </c:pt>
                <c:pt idx="34">
                  <c:v>38.539819506999997</c:v>
                </c:pt>
                <c:pt idx="35">
                  <c:v>36.444609247000002</c:v>
                </c:pt>
                <c:pt idx="36">
                  <c:v>41.719317207000003</c:v>
                </c:pt>
                <c:pt idx="37">
                  <c:v>34.737109357000001</c:v>
                </c:pt>
                <c:pt idx="38">
                  <c:v>33.081316522000002</c:v>
                </c:pt>
                <c:pt idx="39">
                  <c:v>33.939444545000001</c:v>
                </c:pt>
                <c:pt idx="40">
                  <c:v>30.819083129999999</c:v>
                </c:pt>
                <c:pt idx="41">
                  <c:v>33.788336307000002</c:v>
                </c:pt>
                <c:pt idx="42">
                  <c:v>29.875159283999999</c:v>
                </c:pt>
                <c:pt idx="43">
                  <c:v>27.412683657999999</c:v>
                </c:pt>
                <c:pt idx="44">
                  <c:v>30.900435534</c:v>
                </c:pt>
                <c:pt idx="45">
                  <c:v>26.012135545</c:v>
                </c:pt>
                <c:pt idx="46">
                  <c:v>30.100257421999999</c:v>
                </c:pt>
                <c:pt idx="47">
                  <c:v>27.495364725999998</c:v>
                </c:pt>
                <c:pt idx="48">
                  <c:v>28.456549775999999</c:v>
                </c:pt>
                <c:pt idx="49">
                  <c:v>29.829233996999999</c:v>
                </c:pt>
                <c:pt idx="50">
                  <c:v>34.633268829999999</c:v>
                </c:pt>
                <c:pt idx="51">
                  <c:v>33.786754969</c:v>
                </c:pt>
                <c:pt idx="52">
                  <c:v>34.952880380000003</c:v>
                </c:pt>
                <c:pt idx="53">
                  <c:v>34.946248707000002</c:v>
                </c:pt>
                <c:pt idx="54">
                  <c:v>31.790824036</c:v>
                </c:pt>
                <c:pt idx="55">
                  <c:v>41.024386108999998</c:v>
                </c:pt>
                <c:pt idx="56">
                  <c:v>44.416476729999999</c:v>
                </c:pt>
                <c:pt idx="57">
                  <c:v>47.608785986999997</c:v>
                </c:pt>
                <c:pt idx="58">
                  <c:v>46.256986949999998</c:v>
                </c:pt>
                <c:pt idx="59">
                  <c:v>47.399276440000001</c:v>
                </c:pt>
                <c:pt idx="60">
                  <c:v>51.881204729999993</c:v>
                </c:pt>
                <c:pt idx="61">
                  <c:v>51.761484729999999</c:v>
                </c:pt>
                <c:pt idx="62">
                  <c:v>50.28924018</c:v>
                </c:pt>
                <c:pt idx="63">
                  <c:v>48.494859159999997</c:v>
                </c:pt>
                <c:pt idx="64">
                  <c:v>53.859279330000007</c:v>
                </c:pt>
                <c:pt idx="65">
                  <c:v>55.328341690000002</c:v>
                </c:pt>
                <c:pt idx="66">
                  <c:v>53.414080719999987</c:v>
                </c:pt>
                <c:pt idx="67">
                  <c:v>56.373154309999997</c:v>
                </c:pt>
                <c:pt idx="68">
                  <c:v>60.987774489999993</c:v>
                </c:pt>
                <c:pt idx="69">
                  <c:v>60.834899129999997</c:v>
                </c:pt>
                <c:pt idx="70">
                  <c:v>59.837722560000003</c:v>
                </c:pt>
                <c:pt idx="71">
                  <c:v>57.32581304</c:v>
                </c:pt>
                <c:pt idx="72">
                  <c:v>55.787557659999997</c:v>
                </c:pt>
                <c:pt idx="73">
                  <c:v>56.117595480000013</c:v>
                </c:pt>
                <c:pt idx="74">
                  <c:v>56.114667569999888</c:v>
                </c:pt>
                <c:pt idx="75">
                  <c:v>54.855660030000003</c:v>
                </c:pt>
                <c:pt idx="76">
                  <c:v>56.473747600000003</c:v>
                </c:pt>
                <c:pt idx="77">
                  <c:v>50.345140409999999</c:v>
                </c:pt>
                <c:pt idx="78">
                  <c:v>50.445028139999998</c:v>
                </c:pt>
                <c:pt idx="79">
                  <c:v>49.64325315</c:v>
                </c:pt>
                <c:pt idx="80">
                  <c:v>51.918318630000002</c:v>
                </c:pt>
                <c:pt idx="81">
                  <c:v>55.306253329999997</c:v>
                </c:pt>
                <c:pt idx="82">
                  <c:v>44.349691040000003</c:v>
                </c:pt>
                <c:pt idx="83">
                  <c:v>47.135366830000002</c:v>
                </c:pt>
                <c:pt idx="84">
                  <c:v>42.041833779999997</c:v>
                </c:pt>
                <c:pt idx="85">
                  <c:v>42.362801930000003</c:v>
                </c:pt>
                <c:pt idx="86">
                  <c:v>40.960235697999998</c:v>
                </c:pt>
                <c:pt idx="87">
                  <c:v>39.170627373999999</c:v>
                </c:pt>
                <c:pt idx="88">
                  <c:v>41.786921339000003</c:v>
                </c:pt>
                <c:pt idx="89">
                  <c:v>31.630488966000001</c:v>
                </c:pt>
                <c:pt idx="90">
                  <c:v>33.775134182000002</c:v>
                </c:pt>
                <c:pt idx="91">
                  <c:v>38.112048723999997</c:v>
                </c:pt>
                <c:pt idx="92">
                  <c:v>39.427969467999993</c:v>
                </c:pt>
                <c:pt idx="93">
                  <c:v>42.026961200000002</c:v>
                </c:pt>
                <c:pt idx="94">
                  <c:v>39.793051962</c:v>
                </c:pt>
                <c:pt idx="95">
                  <c:v>37.960758624999997</c:v>
                </c:pt>
                <c:pt idx="96">
                  <c:v>38.213186702000002</c:v>
                </c:pt>
                <c:pt idx="97">
                  <c:v>38.814050921000003</c:v>
                </c:pt>
                <c:pt idx="98">
                  <c:v>39.877429886999998</c:v>
                </c:pt>
                <c:pt idx="99">
                  <c:v>39.543538793000003</c:v>
                </c:pt>
                <c:pt idx="100">
                  <c:v>43.163022849999997</c:v>
                </c:pt>
              </c:numCache>
            </c:numRef>
          </c:val>
        </c:ser>
        <c:ser>
          <c:idx val="2"/>
          <c:order val="2"/>
          <c:tx>
            <c:strRef>
              <c:f>no_ht!$H$1</c:f>
              <c:strCache>
                <c:ptCount val="1"/>
                <c:pt idx="0">
                  <c:v>CPU Cores (Optimal)</c:v>
                </c:pt>
              </c:strCache>
            </c:strRef>
          </c:tx>
          <c:spPr>
            <a:solidFill>
              <a:srgbClr val="FF9900">
                <a:alpha val="0"/>
              </a:srgbClr>
            </a:solidFill>
            <a:ln w="25400" cmpd="sng">
              <a:solidFill>
                <a:srgbClr val="FF9900"/>
              </a:solidFill>
            </a:ln>
            <a:effectLst/>
          </c:spPr>
          <c:cat>
            <c:numRef>
              <c:f>no_ht!$A$2:$A$102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no_ht!$H$2:$H$102</c:f>
              <c:numCache>
                <c:formatCode>General</c:formatCode>
                <c:ptCount val="101"/>
                <c:pt idx="0">
                  <c:v>28.30078125</c:v>
                </c:pt>
                <c:pt idx="1">
                  <c:v>32.670241930000003</c:v>
                </c:pt>
                <c:pt idx="2">
                  <c:v>36.182202230000001</c:v>
                </c:pt>
                <c:pt idx="3">
                  <c:v>35.321637979999998</c:v>
                </c:pt>
                <c:pt idx="4">
                  <c:v>35.954026489999912</c:v>
                </c:pt>
                <c:pt idx="5">
                  <c:v>38.339623639999999</c:v>
                </c:pt>
                <c:pt idx="6">
                  <c:v>40.820744070000003</c:v>
                </c:pt>
                <c:pt idx="7">
                  <c:v>44.163947919999998</c:v>
                </c:pt>
                <c:pt idx="8">
                  <c:v>47.229799550000003</c:v>
                </c:pt>
                <c:pt idx="9">
                  <c:v>46.603137840000002</c:v>
                </c:pt>
                <c:pt idx="10">
                  <c:v>46.703351009999999</c:v>
                </c:pt>
                <c:pt idx="11">
                  <c:v>45.822005449999999</c:v>
                </c:pt>
                <c:pt idx="12">
                  <c:v>46.218197250000003</c:v>
                </c:pt>
                <c:pt idx="13">
                  <c:v>44.855186260000004</c:v>
                </c:pt>
                <c:pt idx="14">
                  <c:v>45.799573760000001</c:v>
                </c:pt>
                <c:pt idx="15">
                  <c:v>44.74723857</c:v>
                </c:pt>
                <c:pt idx="16">
                  <c:v>43.954993100000003</c:v>
                </c:pt>
                <c:pt idx="17">
                  <c:v>44.447457789999987</c:v>
                </c:pt>
                <c:pt idx="18">
                  <c:v>45.336093830000003</c:v>
                </c:pt>
                <c:pt idx="19">
                  <c:v>44.42949497</c:v>
                </c:pt>
                <c:pt idx="20">
                  <c:v>44.804789249999999</c:v>
                </c:pt>
                <c:pt idx="21">
                  <c:v>42.96827029</c:v>
                </c:pt>
                <c:pt idx="22">
                  <c:v>43.567018930000003</c:v>
                </c:pt>
                <c:pt idx="23">
                  <c:v>44.461655049999997</c:v>
                </c:pt>
                <c:pt idx="24">
                  <c:v>45.160609940000001</c:v>
                </c:pt>
                <c:pt idx="25">
                  <c:v>41.281097289999998</c:v>
                </c:pt>
                <c:pt idx="26">
                  <c:v>40.024121870000002</c:v>
                </c:pt>
                <c:pt idx="27">
                  <c:v>39.299399260000001</c:v>
                </c:pt>
                <c:pt idx="28">
                  <c:v>37.552427059999992</c:v>
                </c:pt>
                <c:pt idx="29">
                  <c:v>36.965750440000001</c:v>
                </c:pt>
                <c:pt idx="30">
                  <c:v>33.5976432</c:v>
                </c:pt>
                <c:pt idx="31">
                  <c:v>30.750750199999999</c:v>
                </c:pt>
                <c:pt idx="32">
                  <c:v>29.62461583</c:v>
                </c:pt>
                <c:pt idx="33">
                  <c:v>26.383411339999999</c:v>
                </c:pt>
                <c:pt idx="34">
                  <c:v>25.175246489999999</c:v>
                </c:pt>
                <c:pt idx="35">
                  <c:v>22.963832780000001</c:v>
                </c:pt>
                <c:pt idx="36">
                  <c:v>23.26989317</c:v>
                </c:pt>
                <c:pt idx="37">
                  <c:v>25.275372470000001</c:v>
                </c:pt>
                <c:pt idx="38">
                  <c:v>24.126706200000001</c:v>
                </c:pt>
                <c:pt idx="39">
                  <c:v>22.031511519999999</c:v>
                </c:pt>
                <c:pt idx="40">
                  <c:v>22.453367849999999</c:v>
                </c:pt>
                <c:pt idx="41">
                  <c:v>19.340371189999999</c:v>
                </c:pt>
                <c:pt idx="42">
                  <c:v>16.95925115</c:v>
                </c:pt>
                <c:pt idx="43">
                  <c:v>17.102918450000001</c:v>
                </c:pt>
                <c:pt idx="44">
                  <c:v>18.371556139999999</c:v>
                </c:pt>
                <c:pt idx="45">
                  <c:v>19.387434800000001</c:v>
                </c:pt>
                <c:pt idx="46">
                  <c:v>19.775804059999999</c:v>
                </c:pt>
                <c:pt idx="47">
                  <c:v>21.335041350000001</c:v>
                </c:pt>
                <c:pt idx="48">
                  <c:v>21.39742631</c:v>
                </c:pt>
                <c:pt idx="49">
                  <c:v>23.617787979999999</c:v>
                </c:pt>
                <c:pt idx="50">
                  <c:v>26.747048790000001</c:v>
                </c:pt>
                <c:pt idx="51">
                  <c:v>26.651380639999999</c:v>
                </c:pt>
                <c:pt idx="52">
                  <c:v>27.712422650000001</c:v>
                </c:pt>
                <c:pt idx="53">
                  <c:v>25.75866224</c:v>
                </c:pt>
                <c:pt idx="54">
                  <c:v>28.205609760000002</c:v>
                </c:pt>
                <c:pt idx="55">
                  <c:v>32.707025979999997</c:v>
                </c:pt>
                <c:pt idx="56">
                  <c:v>36.198325619999999</c:v>
                </c:pt>
                <c:pt idx="57">
                  <c:v>38.759664439999987</c:v>
                </c:pt>
                <c:pt idx="58">
                  <c:v>38.306811519999997</c:v>
                </c:pt>
                <c:pt idx="59">
                  <c:v>39.799479130000002</c:v>
                </c:pt>
                <c:pt idx="60">
                  <c:v>42.414930750000003</c:v>
                </c:pt>
                <c:pt idx="61">
                  <c:v>41.853890980000003</c:v>
                </c:pt>
                <c:pt idx="62">
                  <c:v>41.092146149999998</c:v>
                </c:pt>
                <c:pt idx="63">
                  <c:v>42.892797160000001</c:v>
                </c:pt>
                <c:pt idx="64">
                  <c:v>44.503759109999997</c:v>
                </c:pt>
                <c:pt idx="65">
                  <c:v>44.980775690000002</c:v>
                </c:pt>
                <c:pt idx="66">
                  <c:v>44.834796730000001</c:v>
                </c:pt>
                <c:pt idx="67">
                  <c:v>48.211975049999999</c:v>
                </c:pt>
                <c:pt idx="68">
                  <c:v>48.2866018</c:v>
                </c:pt>
                <c:pt idx="69">
                  <c:v>46.855070449999999</c:v>
                </c:pt>
                <c:pt idx="70">
                  <c:v>44.36182625</c:v>
                </c:pt>
                <c:pt idx="71">
                  <c:v>44.120628119999999</c:v>
                </c:pt>
                <c:pt idx="72">
                  <c:v>44.28530336</c:v>
                </c:pt>
                <c:pt idx="73">
                  <c:v>41.808729929999998</c:v>
                </c:pt>
                <c:pt idx="74">
                  <c:v>38.93590356</c:v>
                </c:pt>
                <c:pt idx="75">
                  <c:v>35.55413721</c:v>
                </c:pt>
                <c:pt idx="76">
                  <c:v>40.47382271</c:v>
                </c:pt>
                <c:pt idx="77">
                  <c:v>41.140539230000002</c:v>
                </c:pt>
                <c:pt idx="78">
                  <c:v>36.354105489999988</c:v>
                </c:pt>
                <c:pt idx="79">
                  <c:v>35.364047130000003</c:v>
                </c:pt>
                <c:pt idx="80">
                  <c:v>33.255647770000003</c:v>
                </c:pt>
                <c:pt idx="81">
                  <c:v>30.749293819999998</c:v>
                </c:pt>
                <c:pt idx="82">
                  <c:v>30.819332370000001</c:v>
                </c:pt>
                <c:pt idx="83">
                  <c:v>30.83328998</c:v>
                </c:pt>
                <c:pt idx="84">
                  <c:v>31.936071299999998</c:v>
                </c:pt>
                <c:pt idx="85">
                  <c:v>28.723822219999999</c:v>
                </c:pt>
                <c:pt idx="86">
                  <c:v>24.352733950000001</c:v>
                </c:pt>
                <c:pt idx="87">
                  <c:v>26.431070949999999</c:v>
                </c:pt>
                <c:pt idx="88">
                  <c:v>25.145877209999998</c:v>
                </c:pt>
                <c:pt idx="89">
                  <c:v>25.905239179999999</c:v>
                </c:pt>
                <c:pt idx="90">
                  <c:v>27.462508799999981</c:v>
                </c:pt>
                <c:pt idx="91">
                  <c:v>29.540098159999999</c:v>
                </c:pt>
                <c:pt idx="92">
                  <c:v>31.83406682</c:v>
                </c:pt>
                <c:pt idx="93">
                  <c:v>30.358749379999999</c:v>
                </c:pt>
                <c:pt idx="94">
                  <c:v>30.144852650000001</c:v>
                </c:pt>
                <c:pt idx="95">
                  <c:v>29.47829041</c:v>
                </c:pt>
                <c:pt idx="96">
                  <c:v>29.758446119999999</c:v>
                </c:pt>
                <c:pt idx="97">
                  <c:v>31.699525149999999</c:v>
                </c:pt>
                <c:pt idx="98">
                  <c:v>32.515304309999998</c:v>
                </c:pt>
                <c:pt idx="99">
                  <c:v>34.31937954</c:v>
                </c:pt>
                <c:pt idx="100">
                  <c:v>37.305389060000003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931544"/>
        <c:axId val="277929584"/>
      </c:areaChart>
      <c:catAx>
        <c:axId val="393662832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29099144"/>
        <c:crosses val="autoZero"/>
        <c:auto val="1"/>
        <c:lblAlgn val="ctr"/>
        <c:lblOffset val="100"/>
        <c:noMultiLvlLbl val="1"/>
      </c:catAx>
      <c:valAx>
        <c:axId val="229099144"/>
        <c:scaling>
          <c:orientation val="minMax"/>
          <c:max val="40"/>
        </c:scaling>
        <c:delete val="0"/>
        <c:axPos val="l"/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>
              <a:defRPr sz="1400">
                <a:solidFill>
                  <a:srgbClr val="FFFFFF"/>
                </a:solidFill>
              </a:defRPr>
            </a:pPr>
            <a:endParaRPr lang="en-US"/>
          </a:p>
        </c:txPr>
        <c:crossAx val="393662832"/>
        <c:crosses val="autoZero"/>
        <c:crossBetween val="midCat"/>
      </c:valAx>
      <c:catAx>
        <c:axId val="27793154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77929584"/>
        <c:crosses val="autoZero"/>
        <c:auto val="1"/>
        <c:lblAlgn val="ctr"/>
        <c:lblOffset val="100"/>
        <c:noMultiLvlLbl val="1"/>
      </c:catAx>
      <c:valAx>
        <c:axId val="277929584"/>
        <c:scaling>
          <c:orientation val="minMax"/>
        </c:scaling>
        <c:delete val="0"/>
        <c:axPos val="r"/>
        <c:majorGridlines>
          <c:spPr>
            <a:ln>
              <a:solidFill>
                <a:schemeClr val="bg1">
                  <a:lumMod val="85000"/>
                  <a:lumOff val="15000"/>
                </a:schemeClr>
              </a:solidFill>
            </a:ln>
          </c:spPr>
        </c:majorGridlines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>
              <a:defRPr sz="1400">
                <a:solidFill>
                  <a:srgbClr val="C00000"/>
                </a:solidFill>
              </a:defRPr>
            </a:pPr>
            <a:endParaRPr lang="en-US"/>
          </a:p>
        </c:txPr>
        <c:crossAx val="277931544"/>
        <c:crosses val="max"/>
        <c:crossBetween val="midCat"/>
      </c:valAx>
    </c:plotArea>
    <c:plotVisOnly val="1"/>
    <c:dispBlanksAs val="zero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F654-B738-C844-9EC8-EACA3FBA495C}" type="datetimeFigureOut">
              <a:rPr lang="en-US" smtClean="0"/>
              <a:t>2016-01-28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FA2A4-C274-A043-8C01-667B1973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7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A2A4-C274-A043-8C01-667B197390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6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3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thinking about..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Correspondingly, operators should be able to express how they want their traffic processed.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E.g., would want to say: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point to observe: type of conditions. e.g., </a:t>
            </a:r>
            <a:r>
              <a:rPr lang="en-US" baseline="0" dirty="0" err="1" smtClean="0"/>
              <a:t>tcp</a:t>
            </a:r>
            <a:r>
              <a:rPr lang="en-US" baseline="0" dirty="0" smtClean="0"/>
              <a:t>-port is standard (take </a:t>
            </a:r>
            <a:r>
              <a:rPr lang="en-US" baseline="0" dirty="0" err="1" smtClean="0"/>
              <a:t>pkt</a:t>
            </a:r>
            <a:r>
              <a:rPr lang="en-US" baseline="0" dirty="0" smtClean="0"/>
              <a:t>, look at header), </a:t>
            </a:r>
            <a:r>
              <a:rPr lang="en-US" baseline="0" dirty="0" err="1" smtClean="0"/>
              <a:t>url</a:t>
            </a:r>
            <a:r>
              <a:rPr lang="en-US" baseline="0" dirty="0" smtClean="0"/>
              <a:t>=not so (look across </a:t>
            </a:r>
            <a:r>
              <a:rPr lang="en-US" baseline="0" dirty="0" err="1" smtClean="0"/>
              <a:t>pkts</a:t>
            </a:r>
            <a:r>
              <a:rPr lang="en-US" baseline="0" dirty="0" smtClean="0"/>
              <a:t>, reconstruct the </a:t>
            </a:r>
            <a:r>
              <a:rPr lang="en-US" baseline="0" dirty="0" err="1" smtClean="0"/>
              <a:t>tcp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bytestream</a:t>
            </a:r>
            <a:r>
              <a:rPr lang="en-US" baseline="0" dirty="0" smtClean="0"/>
              <a:t>), safe – semantic info (no amount)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Interface must support all these, move past header-based syntax to capturing syntax and payload.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83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formally: </a:t>
            </a:r>
            <a:r>
              <a:rPr lang="en-US" dirty="0" err="1" smtClean="0"/>
              <a:t>pipelet</a:t>
            </a:r>
            <a:r>
              <a:rPr lang="en-US" dirty="0" smtClean="0"/>
              <a:t>: a TC-&gt;</a:t>
            </a:r>
            <a:r>
              <a:rPr lang="en-US" baseline="0" dirty="0" smtClean="0"/>
              <a:t>DAG statement; TC defined on… ; DAG says how …; nodes are; edges define conditions – rather than the typical header-based, we use a general list of </a:t>
            </a:r>
            <a:r>
              <a:rPr lang="en-US" baseline="0" dirty="0" err="1" smtClean="0"/>
              <a:t>attr</a:t>
            </a:r>
            <a:r>
              <a:rPr lang="en-US" baseline="0" dirty="0" smtClean="0"/>
              <a:t>-value pairs; optional.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Important: explicit (vs. putting a box in the right physical place) and declarative (doesn’t say how)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24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that the magic in e2</a:t>
            </a:r>
            <a:r>
              <a:rPr lang="en-US" baseline="0" dirty="0" smtClean="0"/>
              <a:t> is making the e2e system work;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65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ToR</a:t>
            </a:r>
            <a:r>
              <a:rPr lang="en-US" baseline="0" dirty="0" smtClean="0"/>
              <a:t> and servers. E2 currently ,just one switch though you could imagine having a bigger fabric.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21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inside server: NFs</a:t>
            </a:r>
            <a:r>
              <a:rPr lang="en-US" baseline="0" dirty="0" smtClean="0"/>
              <a:t> (we try to treat them as BB) and software sw.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hardware 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: part we’re going to need is this flow table: table stores simple match-action rules e.g., configured by an API </a:t>
            </a:r>
            <a:r>
              <a:rPr lang="en-US" baseline="0" dirty="0" err="1" smtClean="0"/>
              <a:t>openflow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add: e2 manager that accepts the policy inputs and manages everything to exec.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pretty standard.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differ in two places: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9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de-facto</a:t>
            </a:r>
            <a:r>
              <a:rPr lang="en-US" baseline="0" dirty="0" smtClean="0"/>
              <a:t> </a:t>
            </a:r>
            <a:r>
              <a:rPr lang="en-US" dirty="0" smtClean="0"/>
              <a:t>virtual/soft switch in use today</a:t>
            </a:r>
            <a:r>
              <a:rPr lang="en-US" baseline="0" dirty="0" smtClean="0"/>
              <a:t> is OVS, which has a simple switch arch: </a:t>
            </a:r>
            <a:r>
              <a:rPr lang="en-US" baseline="0" dirty="0" err="1" smtClean="0"/>
              <a:t>pports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vports</a:t>
            </a:r>
            <a:r>
              <a:rPr lang="en-US" baseline="0" dirty="0" smtClean="0"/>
              <a:t>, flow table populated with simple match-action. Indeed, looks like a HW sw.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09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a system</a:t>
            </a:r>
            <a:r>
              <a:rPr lang="en-US" baseline="0" dirty="0" smtClean="0"/>
              <a:t> called </a:t>
            </a:r>
            <a:r>
              <a:rPr lang="en-US" baseline="0" dirty="0" err="1" smtClean="0"/>
              <a:t>softnic</a:t>
            </a:r>
            <a:r>
              <a:rPr lang="en-US" baseline="0" dirty="0" smtClean="0"/>
              <a:t> </a:t>
            </a:r>
            <a:r>
              <a:rPr lang="en-US" dirty="0" smtClean="0"/>
              <a:t>that adopts a more modular/extensible</a:t>
            </a:r>
            <a:r>
              <a:rPr lang="en-US" baseline="0" dirty="0" smtClean="0"/>
              <a:t> architecture. </a:t>
            </a:r>
            <a:r>
              <a:rPr lang="en-US" baseline="0" dirty="0" err="1" smtClean="0"/>
              <a:t>softnic</a:t>
            </a:r>
            <a:r>
              <a:rPr lang="en-US" baseline="0" dirty="0" smtClean="0"/>
              <a:t> is a standalone project so I’m only going to describe key points relevant to how we use it in E2.  main difference is internal architecture in which </a:t>
            </a:r>
            <a:r>
              <a:rPr lang="en-US" baseline="0" dirty="0" err="1" smtClean="0"/>
              <a:t>pport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vport</a:t>
            </a:r>
            <a:r>
              <a:rPr lang="en-US" baseline="0" dirty="0" smtClean="0"/>
              <a:t> can be interconnected by a dataflow of processing elements. Inspired by Click. Achieves high performance – leveraging Intel DPDK, dedicated core,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18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a system</a:t>
            </a:r>
            <a:r>
              <a:rPr lang="en-US" baseline="0" dirty="0" smtClean="0"/>
              <a:t> called </a:t>
            </a:r>
            <a:r>
              <a:rPr lang="en-US" baseline="0" dirty="0" err="1" smtClean="0"/>
              <a:t>softnic</a:t>
            </a:r>
            <a:r>
              <a:rPr lang="en-US" baseline="0" dirty="0" smtClean="0"/>
              <a:t> </a:t>
            </a:r>
            <a:r>
              <a:rPr lang="en-US" dirty="0" smtClean="0"/>
              <a:t>that adopts a more modular/extensible</a:t>
            </a:r>
            <a:r>
              <a:rPr lang="en-US" baseline="0" dirty="0" smtClean="0"/>
              <a:t> architecture. </a:t>
            </a:r>
            <a:r>
              <a:rPr lang="en-US" baseline="0" dirty="0" err="1" smtClean="0"/>
              <a:t>softnic</a:t>
            </a:r>
            <a:r>
              <a:rPr lang="en-US" baseline="0" dirty="0" smtClean="0"/>
              <a:t> is a standalone project so I’m only going to describe key points relevant to how we use it in E2.  main difference is internal architecture in which </a:t>
            </a:r>
            <a:r>
              <a:rPr lang="en-US" baseline="0" dirty="0" err="1" smtClean="0"/>
              <a:t>pport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vport</a:t>
            </a:r>
            <a:r>
              <a:rPr lang="en-US" baseline="0" dirty="0" smtClean="0"/>
              <a:t> can be interconnected by a dataflow of processing elements. Inspired by Click. Achieves high performance – leveraging Intel DPDK, dedicated core,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18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functions are applied to </a:t>
            </a:r>
            <a:r>
              <a:rPr lang="en-US" smtClean="0"/>
              <a:t>what traffic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~2012, </a:t>
            </a:r>
            <a:r>
              <a:rPr lang="en-US" dirty="0" err="1" smtClean="0"/>
              <a:t>at&amp;t</a:t>
            </a:r>
            <a:r>
              <a:rPr lang="en-US" baseline="0" dirty="0" smtClean="0"/>
              <a:t> looking to … , reached out to…. </a:t>
            </a:r>
          </a:p>
          <a:p>
            <a:r>
              <a:rPr lang="en-US" baseline="0" dirty="0" smtClean="0"/>
              <a:t>at the same time: </a:t>
            </a:r>
            <a:r>
              <a:rPr lang="en-US" baseline="0" dirty="0" err="1" smtClean="0"/>
              <a:t>intel</a:t>
            </a:r>
            <a:r>
              <a:rPr lang="en-US" baseline="0" dirty="0" smtClean="0"/>
              <a:t> looking to research </a:t>
            </a:r>
            <a:r>
              <a:rPr lang="en-US" baseline="0" dirty="0" err="1" smtClean="0"/>
              <a:t>commn</a:t>
            </a:r>
            <a:r>
              <a:rPr lang="en-US" baseline="0" dirty="0" smtClean="0"/>
              <a:t>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A2A4-C274-A043-8C01-667B197390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93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functions are applied to </a:t>
            </a:r>
            <a:r>
              <a:rPr lang="en-US" smtClean="0"/>
              <a:t>what traffic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37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functions are applied to </a:t>
            </a:r>
            <a:r>
              <a:rPr lang="en-US" smtClean="0"/>
              <a:t>what traffic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3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functions are applied to </a:t>
            </a:r>
            <a:r>
              <a:rPr lang="en-US" smtClean="0"/>
              <a:t>what traffic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3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that the magic in e2</a:t>
            </a:r>
            <a:r>
              <a:rPr lang="en-US" baseline="0" dirty="0" smtClean="0"/>
              <a:t> is making the e2e system work;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62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manager</a:t>
            </a:r>
            <a:r>
              <a:rPr lang="en-US" baseline="0" dirty="0" smtClean="0"/>
              <a:t> not involved with data plane performance so overhead is due to the richer abstractions we put in soft sw.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baseline: good absolute, </a:t>
            </a:r>
            <a:r>
              <a:rPr lang="en-US" baseline="0" dirty="0" err="1" smtClean="0"/>
              <a:t>bcoz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softnic</a:t>
            </a:r>
            <a:endParaRPr lang="en-US" baseline="0" dirty="0" smtClean="0"/>
          </a:p>
          <a:p>
            <a:r>
              <a:rPr lang="en-US" baseline="0" dirty="0" smtClean="0"/>
              <a:t>metadata? : drop, non-trivial, but ok when compared to.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49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494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49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>
              <a:sym typeface="Wingdings"/>
            </a:endParaRPr>
          </a:p>
          <a:p>
            <a:pPr marL="285750" indent="-285750">
              <a:buAutoNum type="romanLcParenR"/>
            </a:pPr>
            <a:endParaRPr lang="en-US" baseline="0" dirty="0" smtClean="0">
              <a:sym typeface="Wingdings"/>
            </a:endParaRPr>
          </a:p>
          <a:p>
            <a:pPr marL="285750" indent="-285750">
              <a:buAutoNum type="romanLcParenR"/>
            </a:pPr>
            <a:endParaRPr lang="en-US" baseline="0" dirty="0" smtClean="0">
              <a:sym typeface="Wingding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736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>
              <a:sym typeface="Wingdings"/>
            </a:endParaRPr>
          </a:p>
          <a:p>
            <a:pPr marL="285750" indent="-285750">
              <a:buAutoNum type="romanLcParenR"/>
            </a:pPr>
            <a:endParaRPr lang="en-US" baseline="0" dirty="0" smtClean="0">
              <a:sym typeface="Wingdings"/>
            </a:endParaRPr>
          </a:p>
          <a:p>
            <a:pPr marL="285750" indent="-285750">
              <a:buAutoNum type="romanLcParenR"/>
            </a:pPr>
            <a:endParaRPr lang="en-US" baseline="0" dirty="0" smtClean="0">
              <a:sym typeface="Wingdings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73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Perennial questions: what is the interface to a network?</a:t>
            </a:r>
          </a:p>
          <a:p>
            <a:r>
              <a:rPr lang="en-US" dirty="0" smtClean="0"/>
              <a:t>academic perspective: no customers, get to think about what the interface *should* look like… </a:t>
            </a:r>
          </a:p>
          <a:p>
            <a:r>
              <a:rPr lang="en-US" dirty="0" smtClean="0"/>
              <a:t>Story so far: </a:t>
            </a:r>
          </a:p>
          <a:p>
            <a:pPr lvl="1"/>
            <a:r>
              <a:rPr lang="en-US" dirty="0" smtClean="0"/>
              <a:t>Router-centric interface (no interface at all)</a:t>
            </a:r>
          </a:p>
          <a:p>
            <a:pPr lvl="1"/>
            <a:r>
              <a:rPr lang="en-US" dirty="0" smtClean="0"/>
              <a:t>To SDN (“v1”) interface to the network as a whole</a:t>
            </a:r>
          </a:p>
          <a:p>
            <a:r>
              <a:rPr lang="en-US" dirty="0" smtClean="0"/>
              <a:t>Problem with this story was it’s incomplete</a:t>
            </a:r>
          </a:p>
          <a:p>
            <a:pPr lvl="1"/>
            <a:r>
              <a:rPr lang="en-US" dirty="0" smtClean="0"/>
              <a:t>Missing net appliances? Half</a:t>
            </a:r>
            <a:r>
              <a:rPr lang="en-US" baseline="0" dirty="0" smtClean="0"/>
              <a:t> the picture!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So, what should be the interface? </a:t>
            </a:r>
          </a:p>
          <a:p>
            <a:pPr lvl="1"/>
            <a:r>
              <a:rPr lang="en-US" dirty="0" smtClean="0"/>
              <a:t>Our take: processing pipeline + SLAs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This is the *only* thing a carrier should have to express at this level </a:t>
            </a:r>
          </a:p>
          <a:p>
            <a:pPr lvl="1"/>
            <a:r>
              <a:rPr lang="en-US" dirty="0" smtClean="0"/>
              <a:t>Question is of course how… </a:t>
            </a:r>
          </a:p>
          <a:p>
            <a:pPr lvl="1"/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imagine SDN controller has all the intelligence but would result in a spaghetti system (also </a:t>
            </a:r>
            <a:r>
              <a:rPr lang="en-US" baseline="0" dirty="0" smtClean="0"/>
              <a:t> tightly couples the fate of SDN and NFV)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04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Instead, what we do is that we break down our view of the network into `compute clusters’ and `fabric’; i.e.,</a:t>
            </a:r>
            <a:r>
              <a:rPr lang="en-US" baseline="0" dirty="0" smtClean="0"/>
              <a:t> only adding the abstraction of compute clusters into SDN view.</a:t>
            </a:r>
            <a:endParaRPr lang="en-US" dirty="0" smtClean="0"/>
          </a:p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Pipeline is an input to an</a:t>
            </a:r>
            <a:r>
              <a:rPr lang="en-US" baseline="0" dirty="0" smtClean="0"/>
              <a:t> SDN control program whose </a:t>
            </a:r>
            <a:r>
              <a:rPr lang="en-US" dirty="0" smtClean="0"/>
              <a:t>*only* job is to figure out how to break this down across compute clusters</a:t>
            </a:r>
            <a:r>
              <a:rPr lang="en-US" baseline="0" dirty="0" smtClean="0"/>
              <a:t> and establish the necessary connectivity between them if needed.</a:t>
            </a:r>
            <a:r>
              <a:rPr lang="en-US" dirty="0" smtClean="0"/>
              <a:t> Then speaks…</a:t>
            </a:r>
          </a:p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two implications: `southbound’ API is OF + something much more general (PF); 2</a:t>
            </a:r>
            <a:r>
              <a:rPr lang="en-US" baseline="30000" dirty="0" smtClean="0"/>
              <a:t>nd</a:t>
            </a:r>
            <a:r>
              <a:rPr lang="en-US" dirty="0" smtClean="0"/>
              <a:t>: SDN controller doesn’t know anything about the details of the compute clusters</a:t>
            </a:r>
          </a:p>
          <a:p>
            <a:pPr marL="0" marR="0" lvl="1" indent="0" algn="l" defTabSz="4571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77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brings us to the cluster…. </a:t>
            </a:r>
          </a:p>
          <a:p>
            <a:pPr lvl="1"/>
            <a:r>
              <a:rPr lang="en-US" dirty="0" smtClean="0"/>
              <a:t>What should this look like? </a:t>
            </a:r>
          </a:p>
          <a:p>
            <a:pPr lvl="1"/>
            <a:r>
              <a:rPr lang="en-US" dirty="0" smtClean="0"/>
              <a:t>Driving viewpoint: NFV should do more than just replace monolithic HW with SW</a:t>
            </a:r>
          </a:p>
          <a:p>
            <a:pPr lvl="1"/>
            <a:r>
              <a:rPr lang="en-US" dirty="0" smtClean="0"/>
              <a:t>Today: ….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A2A4-C274-A043-8C01-667B197390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8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VNFs</a:t>
            </a:r>
            <a:r>
              <a:rPr lang="en-US" baseline="0" dirty="0" smtClean="0"/>
              <a:t> are streamlined </a:t>
            </a:r>
          </a:p>
          <a:p>
            <a:r>
              <a:rPr lang="en-US" baseline="0" dirty="0" smtClean="0"/>
              <a:t>Common functions supported by substrate and framework controller (in case of FT, need code mods)</a:t>
            </a:r>
          </a:p>
          <a:p>
            <a:r>
              <a:rPr lang="en-US" baseline="0" dirty="0" smtClean="0"/>
              <a:t>Managing the ensemble – most components can be framework-specific (we don’t need consensus); notable exception: composition (</a:t>
            </a:r>
            <a:r>
              <a:rPr lang="en-US" baseline="0" smtClean="0"/>
              <a:t>open connect)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A2A4-C274-A043-8C01-667B197390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38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brings us to the cluster…. </a:t>
            </a:r>
          </a:p>
          <a:p>
            <a:pPr lvl="1"/>
            <a:r>
              <a:rPr lang="en-US" dirty="0" smtClean="0"/>
              <a:t>What should this look like? </a:t>
            </a:r>
          </a:p>
          <a:p>
            <a:pPr lvl="1"/>
            <a:r>
              <a:rPr lang="en-US" dirty="0" smtClean="0"/>
              <a:t>Driving viewpoint: NFV should do more than just replace monolithic HW with SW</a:t>
            </a:r>
          </a:p>
          <a:p>
            <a:pPr lvl="1"/>
            <a:r>
              <a:rPr lang="en-US" dirty="0" smtClean="0"/>
              <a:t>Today: ….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A2A4-C274-A043-8C01-667B197390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81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baseline="0" dirty="0" smtClean="0"/>
              <a:t>how do … we propose a declarative abs that we call policy </a:t>
            </a:r>
            <a:r>
              <a:rPr lang="en-US" baseline="0" dirty="0" err="1" smtClean="0"/>
              <a:t>pipelets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how do we exec: we identify 4 basic </a:t>
            </a:r>
            <a:r>
              <a:rPr lang="en-US" baseline="0" dirty="0" err="1" smtClean="0"/>
              <a:t>funcs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fw</a:t>
            </a:r>
            <a:r>
              <a:rPr lang="en-US" baseline="0" dirty="0" smtClean="0"/>
              <a:t> has to support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can certainly imagine moving </a:t>
            </a:r>
            <a:r>
              <a:rPr lang="en-US" baseline="0" dirty="0" err="1" smtClean="0"/>
              <a:t>addnl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fns</a:t>
            </a:r>
            <a:r>
              <a:rPr lang="en-US" baseline="0" dirty="0" smtClean="0"/>
              <a:t> into the </a:t>
            </a:r>
            <a:r>
              <a:rPr lang="en-US" baseline="0" dirty="0" err="1" smtClean="0"/>
              <a:t>fw</a:t>
            </a:r>
            <a:r>
              <a:rPr lang="en-US" baseline="0" dirty="0" smtClean="0"/>
              <a:t>, e.g., fault-tolerance but, for now, we’re… 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DAD4A-1090-8740-9AA3-92B8B7E614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0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0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0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0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0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6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2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97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08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19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00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00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00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009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01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01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4016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6019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12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89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024" indent="0">
              <a:buNone/>
              <a:defRPr sz="1400" b="1"/>
            </a:lvl2pPr>
            <a:lvl3pPr marL="640048" indent="0">
              <a:buNone/>
              <a:defRPr sz="1300" b="1"/>
            </a:lvl3pPr>
            <a:lvl4pPr marL="960072" indent="0">
              <a:buNone/>
              <a:defRPr sz="1100" b="1"/>
            </a:lvl4pPr>
            <a:lvl5pPr marL="1280096" indent="0">
              <a:buNone/>
              <a:defRPr sz="1100" b="1"/>
            </a:lvl5pPr>
            <a:lvl6pPr marL="1600120" indent="0">
              <a:buNone/>
              <a:defRPr sz="1100" b="1"/>
            </a:lvl6pPr>
            <a:lvl7pPr marL="1920144" indent="0">
              <a:buNone/>
              <a:defRPr sz="1100" b="1"/>
            </a:lvl7pPr>
            <a:lvl8pPr marL="2240168" indent="0">
              <a:buNone/>
              <a:defRPr sz="1100" b="1"/>
            </a:lvl8pPr>
            <a:lvl9pPr marL="2560192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6"/>
            <a:ext cx="4041775" cy="4798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024" indent="0">
              <a:buNone/>
              <a:defRPr sz="1400" b="1"/>
            </a:lvl2pPr>
            <a:lvl3pPr marL="640048" indent="0">
              <a:buNone/>
              <a:defRPr sz="1300" b="1"/>
            </a:lvl3pPr>
            <a:lvl4pPr marL="960072" indent="0">
              <a:buNone/>
              <a:defRPr sz="1100" b="1"/>
            </a:lvl4pPr>
            <a:lvl5pPr marL="1280096" indent="0">
              <a:buNone/>
              <a:defRPr sz="1100" b="1"/>
            </a:lvl5pPr>
            <a:lvl6pPr marL="1600120" indent="0">
              <a:buNone/>
              <a:defRPr sz="1100" b="1"/>
            </a:lvl6pPr>
            <a:lvl7pPr marL="1920144" indent="0">
              <a:buNone/>
              <a:defRPr sz="1100" b="1"/>
            </a:lvl7pPr>
            <a:lvl8pPr marL="2240168" indent="0">
              <a:buNone/>
              <a:defRPr sz="1100" b="1"/>
            </a:lvl8pPr>
            <a:lvl9pPr marL="2560192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12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814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30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9"/>
            <a:ext cx="3008313" cy="8715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20024" indent="0">
              <a:buNone/>
              <a:defRPr sz="800"/>
            </a:lvl2pPr>
            <a:lvl3pPr marL="640048" indent="0">
              <a:buNone/>
              <a:defRPr sz="700"/>
            </a:lvl3pPr>
            <a:lvl4pPr marL="960072" indent="0">
              <a:buNone/>
              <a:defRPr sz="600"/>
            </a:lvl4pPr>
            <a:lvl5pPr marL="1280096" indent="0">
              <a:buNone/>
              <a:defRPr sz="600"/>
            </a:lvl5pPr>
            <a:lvl6pPr marL="1600120" indent="0">
              <a:buNone/>
              <a:defRPr sz="600"/>
            </a:lvl6pPr>
            <a:lvl7pPr marL="1920144" indent="0">
              <a:buNone/>
              <a:defRPr sz="600"/>
            </a:lvl7pPr>
            <a:lvl8pPr marL="2240168" indent="0">
              <a:buNone/>
              <a:defRPr sz="600"/>
            </a:lvl8pPr>
            <a:lvl9pPr marL="256019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62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200"/>
            </a:lvl1pPr>
            <a:lvl2pPr marL="320024" indent="0">
              <a:buNone/>
              <a:defRPr sz="2000"/>
            </a:lvl2pPr>
            <a:lvl3pPr marL="640048" indent="0">
              <a:buNone/>
              <a:defRPr sz="1700"/>
            </a:lvl3pPr>
            <a:lvl4pPr marL="960072" indent="0">
              <a:buNone/>
              <a:defRPr sz="1400"/>
            </a:lvl4pPr>
            <a:lvl5pPr marL="1280096" indent="0">
              <a:buNone/>
              <a:defRPr sz="1400"/>
            </a:lvl5pPr>
            <a:lvl6pPr marL="1600120" indent="0">
              <a:buNone/>
              <a:defRPr sz="1400"/>
            </a:lvl6pPr>
            <a:lvl7pPr marL="1920144" indent="0">
              <a:buNone/>
              <a:defRPr sz="1400"/>
            </a:lvl7pPr>
            <a:lvl8pPr marL="2240168" indent="0">
              <a:buNone/>
              <a:defRPr sz="1400"/>
            </a:lvl8pPr>
            <a:lvl9pPr marL="2560192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20024" indent="0">
              <a:buNone/>
              <a:defRPr sz="800"/>
            </a:lvl2pPr>
            <a:lvl3pPr marL="640048" indent="0">
              <a:buNone/>
              <a:defRPr sz="700"/>
            </a:lvl3pPr>
            <a:lvl4pPr marL="960072" indent="0">
              <a:buNone/>
              <a:defRPr sz="600"/>
            </a:lvl4pPr>
            <a:lvl5pPr marL="1280096" indent="0">
              <a:buNone/>
              <a:defRPr sz="600"/>
            </a:lvl5pPr>
            <a:lvl6pPr marL="1600120" indent="0">
              <a:buNone/>
              <a:defRPr sz="600"/>
            </a:lvl6pPr>
            <a:lvl7pPr marL="1920144" indent="0">
              <a:buNone/>
              <a:defRPr sz="600"/>
            </a:lvl7pPr>
            <a:lvl8pPr marL="2240168" indent="0">
              <a:buNone/>
              <a:defRPr sz="600"/>
            </a:lvl8pPr>
            <a:lvl9pPr marL="256019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CA69-9F74-B64F-A8F6-CCCAD392509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2016-01-28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4F1C-5325-8241-8797-7ABB8B914D5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279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4005" tIns="32003" rIns="64005" bIns="3200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64005" tIns="32003" rIns="64005" bIns="320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4005" tIns="32003" rIns="64005" bIns="32003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0024"/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4005" tIns="32003" rIns="64005" bIns="32003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0024"/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4005" tIns="32003" rIns="64005" bIns="32003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0024"/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836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320024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18" indent="-240018" algn="l" defTabSz="32002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0039" indent="-200015" algn="l" defTabSz="32002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60" indent="-160012" algn="l" defTabSz="32002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084" indent="-160012" algn="l" defTabSz="320024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08" indent="-160012" algn="l" defTabSz="320024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0132" indent="-160012" algn="l" defTabSz="320024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0156" indent="-160012" algn="l" defTabSz="320024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indent="-160012" algn="l" defTabSz="320024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20204" indent="-160012" algn="l" defTabSz="320024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24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48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0072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096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120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4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0168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192" algn="l" defTabSz="32002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18704"/>
            <a:ext cx="7772400" cy="110251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clean-slate perspective on </a:t>
            </a:r>
            <a:br>
              <a:rPr lang="en-US" sz="3200" dirty="0" smtClean="0"/>
            </a:br>
            <a:r>
              <a:rPr lang="en-US" sz="3200" dirty="0" smtClean="0"/>
              <a:t>where NFV and SDN meet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086600" cy="15113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Sylvia Ratnasamy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i="1" dirty="0" smtClean="0"/>
              <a:t>In collaboration with the SPAN group at U.C. Berkeley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2754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201"/>
            <a:ext cx="8498584" cy="394335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>
                <a:solidFill>
                  <a:srgbClr val="FFFFFF"/>
                </a:solidFill>
              </a:rPr>
              <a:t>For NF vendor</a:t>
            </a:r>
            <a:endParaRPr lang="en-US" sz="3100" dirty="0">
              <a:solidFill>
                <a:srgbClr val="FFFFFF"/>
              </a:solidFill>
            </a:endParaRPr>
          </a:p>
          <a:p>
            <a:pPr lvl="1"/>
            <a:r>
              <a:rPr lang="en-US" sz="2600" dirty="0" smtClean="0">
                <a:solidFill>
                  <a:srgbClr val="FFFFFF"/>
                </a:solidFill>
              </a:rPr>
              <a:t>write core app logic</a:t>
            </a:r>
          </a:p>
          <a:p>
            <a:pPr lvl="1"/>
            <a:r>
              <a:rPr lang="en-US" sz="2600" dirty="0" smtClean="0">
                <a:solidFill>
                  <a:srgbClr val="FFFFFF"/>
                </a:solidFill>
              </a:rPr>
              <a:t>provide some NF-specific information </a:t>
            </a:r>
            <a:r>
              <a:rPr lang="en-US" sz="2600" i="1" dirty="0">
                <a:solidFill>
                  <a:srgbClr val="FFFFFF"/>
                </a:solidFill>
              </a:rPr>
              <a:t/>
            </a:r>
            <a:br>
              <a:rPr lang="en-US" sz="2600" i="1" dirty="0">
                <a:solidFill>
                  <a:srgbClr val="FFFFFF"/>
                </a:solidFill>
              </a:rPr>
            </a:br>
            <a:endParaRPr lang="en-US" sz="2600" dirty="0" smtClean="0">
              <a:solidFill>
                <a:srgbClr val="FFFFFF"/>
              </a:solidFill>
            </a:endParaRPr>
          </a:p>
          <a:p>
            <a:r>
              <a:rPr lang="en-US" sz="3100" dirty="0" smtClean="0">
                <a:solidFill>
                  <a:srgbClr val="FFFFFF"/>
                </a:solidFill>
              </a:rPr>
              <a:t>For operator</a:t>
            </a:r>
          </a:p>
          <a:p>
            <a:pPr lvl="1"/>
            <a:r>
              <a:rPr lang="en-US" sz="2600" dirty="0" smtClean="0">
                <a:solidFill>
                  <a:srgbClr val="FFFFFF"/>
                </a:solidFill>
              </a:rPr>
              <a:t>write </a:t>
            </a:r>
            <a:r>
              <a:rPr lang="en-US" sz="2600" dirty="0">
                <a:solidFill>
                  <a:srgbClr val="FFFFFF"/>
                </a:solidFill>
              </a:rPr>
              <a:t>high-level policy </a:t>
            </a:r>
            <a:r>
              <a:rPr lang="en-US" sz="2600" dirty="0" smtClean="0">
                <a:solidFill>
                  <a:srgbClr val="FFFFFF"/>
                </a:solidFill>
              </a:rPr>
              <a:t>pipeline </a:t>
            </a:r>
          </a:p>
          <a:p>
            <a:pPr lvl="1"/>
            <a:r>
              <a:rPr lang="en-US" sz="2600" dirty="0" smtClean="0">
                <a:solidFill>
                  <a:srgbClr val="FFFFFF"/>
                </a:solidFill>
              </a:rPr>
              <a:t>select NFs</a:t>
            </a:r>
          </a:p>
          <a:p>
            <a:pPr lvl="1"/>
            <a:r>
              <a:rPr lang="en-US" sz="2600" dirty="0">
                <a:solidFill>
                  <a:srgbClr val="FFFFFF"/>
                </a:solidFill>
              </a:rPr>
              <a:t>provide some hardware </a:t>
            </a:r>
            <a:r>
              <a:rPr lang="en-US" sz="2600" dirty="0" smtClean="0">
                <a:solidFill>
                  <a:srgbClr val="FFFFFF"/>
                </a:solidFill>
              </a:rPr>
              <a:t>information</a:t>
            </a:r>
          </a:p>
          <a:p>
            <a:pPr lvl="1"/>
            <a:endParaRPr lang="en-US" sz="2600" dirty="0" smtClean="0">
              <a:solidFill>
                <a:srgbClr val="FFFFFF"/>
              </a:solidFill>
            </a:endParaRPr>
          </a:p>
          <a:p>
            <a:r>
              <a:rPr lang="en-US" sz="3100" dirty="0" smtClean="0">
                <a:solidFill>
                  <a:srgbClr val="FFFFFF"/>
                </a:solidFill>
              </a:rPr>
              <a:t>Framework automates pipeline execution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automated response to load changes, failure, etc.</a:t>
            </a:r>
            <a:endParaRPr lang="en-US" sz="2400" dirty="0" smtClean="0">
              <a:solidFill>
                <a:srgbClr val="FFFFFF"/>
              </a:solidFill>
            </a:endParaRPr>
          </a:p>
          <a:p>
            <a:pPr lvl="1"/>
            <a:endParaRPr lang="en-US" sz="1800" dirty="0">
              <a:solidFill>
                <a:srgbClr val="FFFFFF"/>
              </a:solidFill>
            </a:endParaRPr>
          </a:p>
          <a:p>
            <a:pPr marL="280021" lvl="1" indent="0">
              <a:buNone/>
            </a:pPr>
            <a:endParaRPr lang="en-US" sz="1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6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Remainder of this talk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691508" y="1338750"/>
            <a:ext cx="1379364" cy="1807134"/>
            <a:chOff x="3599062" y="2168002"/>
            <a:chExt cx="1379364" cy="2409512"/>
          </a:xfrm>
        </p:grpSpPr>
        <p:grpSp>
          <p:nvGrpSpPr>
            <p:cNvPr id="4" name="Group 3"/>
            <p:cNvGrpSpPr/>
            <p:nvPr/>
          </p:nvGrpSpPr>
          <p:grpSpPr>
            <a:xfrm>
              <a:off x="3836194" y="3535724"/>
              <a:ext cx="1142232" cy="1041790"/>
              <a:chOff x="969674" y="1993565"/>
              <a:chExt cx="1142232" cy="1041790"/>
            </a:xfrm>
          </p:grpSpPr>
          <p:pic>
            <p:nvPicPr>
              <p:cNvPr id="5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3599062" y="2593030"/>
              <a:ext cx="891858" cy="622284"/>
              <a:chOff x="1757987" y="617367"/>
              <a:chExt cx="6410451" cy="257031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757987" y="617367"/>
                <a:ext cx="6317241" cy="2570315"/>
                <a:chOff x="1471085" y="2340824"/>
                <a:chExt cx="7215714" cy="3182296"/>
              </a:xfrm>
            </p:grpSpPr>
            <p:sp>
              <p:nvSpPr>
                <p:cNvPr id="10" name="Horizontal Scroll 9"/>
                <p:cNvSpPr/>
                <p:nvPr/>
              </p:nvSpPr>
              <p:spPr>
                <a:xfrm>
                  <a:off x="1471085" y="2340824"/>
                  <a:ext cx="7215714" cy="3182296"/>
                </a:xfrm>
                <a:prstGeom prst="horizontalScroll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1657940" y="2916818"/>
                  <a:ext cx="6616201" cy="2107882"/>
                  <a:chOff x="1655825" y="2095673"/>
                  <a:chExt cx="6122554" cy="2107882"/>
                </a:xfrm>
              </p:grpSpPr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2163828" y="3030085"/>
                    <a:ext cx="719823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655825" y="2960856"/>
                    <a:ext cx="625879" cy="10492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400" i="1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2883651" y="2611732"/>
                    <a:ext cx="836706" cy="836706"/>
                  </a:xfrm>
                  <a:prstGeom prst="ellipse">
                    <a:avLst/>
                  </a:prstGeom>
                  <a:solidFill>
                    <a:srgbClr val="FF41D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smtClean="0">
                        <a:solidFill>
                          <a:srgbClr val="000000"/>
                        </a:solidFill>
                      </a:rPr>
                      <a:t>FW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473396" y="2095673"/>
                    <a:ext cx="836706" cy="836707"/>
                  </a:xfrm>
                  <a:prstGeom prst="ellipse">
                    <a:avLst/>
                  </a:prstGeom>
                  <a:solidFill>
                    <a:srgbClr val="39D83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00" b="1" dirty="0" smtClean="0">
                        <a:solidFill>
                          <a:srgbClr val="000000"/>
                        </a:solidFill>
                      </a:rPr>
                      <a:t>CDN</a:t>
                    </a:r>
                    <a:endParaRPr lang="en-US" sz="300" b="1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4473396" y="3366849"/>
                    <a:ext cx="836706" cy="836706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smtClean="0">
                        <a:solidFill>
                          <a:schemeClr val="bg1"/>
                        </a:solidFill>
                      </a:rPr>
                      <a:t>IDS</a:t>
                    </a:r>
                    <a:endParaRPr lang="en-US" sz="400" b="1" dirty="0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17" name="Straight Arrow Connector 16"/>
                  <p:cNvCxnSpPr/>
                  <p:nvPr/>
                </p:nvCxnSpPr>
                <p:spPr>
                  <a:xfrm flipV="1">
                    <a:off x="3720357" y="2597095"/>
                    <a:ext cx="753039" cy="33528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>
                    <a:stCxn id="14" idx="5"/>
                    <a:endCxn id="16" idx="2"/>
                  </p:cNvCxnSpPr>
                  <p:nvPr/>
                </p:nvCxnSpPr>
                <p:spPr>
                  <a:xfrm>
                    <a:off x="3597824" y="3325905"/>
                    <a:ext cx="875572" cy="459297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Oval 18"/>
                  <p:cNvSpPr/>
                  <p:nvPr/>
                </p:nvSpPr>
                <p:spPr>
                  <a:xfrm>
                    <a:off x="6173693" y="2720518"/>
                    <a:ext cx="836706" cy="83670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err="1" smtClean="0">
                        <a:solidFill>
                          <a:srgbClr val="000000"/>
                        </a:solidFill>
                      </a:rPr>
                      <a:t>QoS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5310102" y="2611732"/>
                    <a:ext cx="863591" cy="418353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>
                    <a:stCxn id="16" idx="6"/>
                    <a:endCxn id="19" idx="3"/>
                  </p:cNvCxnSpPr>
                  <p:nvPr/>
                </p:nvCxnSpPr>
                <p:spPr>
                  <a:xfrm flipV="1">
                    <a:off x="5310100" y="3434693"/>
                    <a:ext cx="986123" cy="350512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7025340" y="3172324"/>
                    <a:ext cx="753039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1694" y="881650"/>
                <a:ext cx="876744" cy="876744"/>
              </a:xfrm>
              <a:prstGeom prst="rect">
                <a:avLst/>
              </a:prstGeom>
            </p:spPr>
          </p:pic>
        </p:grpSp>
        <p:cxnSp>
          <p:nvCxnSpPr>
            <p:cNvPr id="23" name="Straight Arrow Connector 22"/>
            <p:cNvCxnSpPr/>
            <p:nvPr/>
          </p:nvCxnSpPr>
          <p:spPr>
            <a:xfrm>
              <a:off x="4537584" y="2168002"/>
              <a:ext cx="1" cy="1367722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765949" y="3502786"/>
            <a:ext cx="7608898" cy="1030283"/>
          </a:xfrm>
          <a:prstGeom prst="roundRect">
            <a:avLst/>
          </a:prstGeom>
          <a:solidFill>
            <a:srgbClr val="BFBFB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200" b="1" dirty="0" smtClean="0">
                <a:solidFill>
                  <a:schemeClr val="bg1"/>
                </a:solidFill>
              </a:rPr>
              <a:t>Details in ACM SOSP 2015 paper</a:t>
            </a:r>
          </a:p>
          <a:p>
            <a:pPr algn="ctr">
              <a:lnSpc>
                <a:spcPct val="110000"/>
              </a:lnSpc>
            </a:pPr>
            <a:r>
              <a:rPr lang="en-US" sz="2400" b="1" i="1" dirty="0" smtClean="0">
                <a:solidFill>
                  <a:schemeClr val="bg1"/>
                </a:solidFill>
              </a:rPr>
              <a:t>“E2: A runtime framework for NFV” </a:t>
            </a:r>
            <a:r>
              <a:rPr lang="en-US" sz="2400" i="1" dirty="0" smtClean="0">
                <a:solidFill>
                  <a:schemeClr val="bg1"/>
                </a:solidFill>
              </a:rPr>
              <a:t>  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9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67" y="1221377"/>
            <a:ext cx="8561124" cy="372944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How do we express NFV jobs? </a:t>
            </a:r>
          </a:p>
          <a:p>
            <a:pPr lvl="1"/>
            <a:r>
              <a:rPr lang="en-US" dirty="0" smtClean="0"/>
              <a:t>policy </a:t>
            </a:r>
            <a:r>
              <a:rPr lang="en-US" dirty="0" smtClean="0">
                <a:solidFill>
                  <a:srgbClr val="39D830"/>
                </a:solidFill>
              </a:rPr>
              <a:t>`</a:t>
            </a:r>
            <a:r>
              <a:rPr lang="en-US" dirty="0" err="1" smtClean="0">
                <a:solidFill>
                  <a:srgbClr val="39D830"/>
                </a:solidFill>
              </a:rPr>
              <a:t>pipelets</a:t>
            </a:r>
            <a:r>
              <a:rPr lang="en-US" dirty="0" smtClean="0">
                <a:solidFill>
                  <a:srgbClr val="39D830"/>
                </a:solidFill>
              </a:rPr>
              <a:t>’</a:t>
            </a:r>
            <a:r>
              <a:rPr lang="en-US" dirty="0" smtClean="0">
                <a:solidFill>
                  <a:srgbClr val="FF2F4B"/>
                </a:solidFill>
              </a:rPr>
              <a:t/>
            </a:r>
            <a:br>
              <a:rPr lang="en-US" dirty="0" smtClean="0">
                <a:solidFill>
                  <a:srgbClr val="FF2F4B"/>
                </a:solidFill>
              </a:rPr>
            </a:br>
            <a:endParaRPr lang="en-US" dirty="0">
              <a:solidFill>
                <a:srgbClr val="FF2F4B"/>
              </a:solidFill>
            </a:endParaRPr>
          </a:p>
          <a:p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How do we execute </a:t>
            </a:r>
            <a:r>
              <a:rPr lang="en-US" dirty="0" err="1" smtClean="0">
                <a:latin typeface="Gill Sans" charset="0"/>
                <a:ea typeface="Gill Sans" charset="0"/>
                <a:cs typeface="Gill Sans" charset="0"/>
              </a:rPr>
              <a:t>pipelets</a:t>
            </a:r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?</a:t>
            </a:r>
          </a:p>
          <a:p>
            <a:pPr lvl="1"/>
            <a:r>
              <a:rPr lang="en-US" dirty="0" smtClean="0">
                <a:solidFill>
                  <a:srgbClr val="39D830"/>
                </a:solidFill>
              </a:rPr>
              <a:t>Sizing</a:t>
            </a:r>
            <a:r>
              <a:rPr lang="en-US" dirty="0" smtClean="0"/>
              <a:t>: how many NF instances? </a:t>
            </a:r>
          </a:p>
          <a:p>
            <a:pPr lvl="1"/>
            <a:r>
              <a:rPr lang="en-US" dirty="0" smtClean="0">
                <a:solidFill>
                  <a:srgbClr val="39D830"/>
                </a:solidFill>
              </a:rPr>
              <a:t>Placement</a:t>
            </a:r>
            <a:r>
              <a:rPr lang="en-US" dirty="0" smtClean="0"/>
              <a:t>: where do we place NF instances? </a:t>
            </a:r>
          </a:p>
          <a:p>
            <a:pPr lvl="1"/>
            <a:r>
              <a:rPr lang="en-US" dirty="0" smtClean="0">
                <a:solidFill>
                  <a:srgbClr val="39D830"/>
                </a:solidFill>
              </a:rPr>
              <a:t>Composition</a:t>
            </a:r>
            <a:r>
              <a:rPr lang="en-US" dirty="0" smtClean="0"/>
              <a:t>: how do we steer traffic between NFs?</a:t>
            </a:r>
          </a:p>
          <a:p>
            <a:pPr lvl="1"/>
            <a:r>
              <a:rPr lang="en-US" dirty="0" smtClean="0">
                <a:solidFill>
                  <a:srgbClr val="39D830"/>
                </a:solidFill>
              </a:rPr>
              <a:t>Dynamic Scaling</a:t>
            </a:r>
            <a:r>
              <a:rPr lang="en-US" dirty="0" smtClean="0"/>
              <a:t>: adapting to traffic changes</a:t>
            </a:r>
          </a:p>
          <a:p>
            <a:pPr lvl="1"/>
            <a:r>
              <a:rPr lang="en-US" dirty="0" smtClean="0">
                <a:solidFill>
                  <a:srgbClr val="39D830"/>
                </a:solidFill>
              </a:rPr>
              <a:t>Fault Tolerance</a:t>
            </a:r>
            <a:r>
              <a:rPr lang="en-US" dirty="0" smtClean="0"/>
              <a:t>: how we recover from failures?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39D830"/>
                </a:solidFill>
              </a:rPr>
              <a:t>SLAs</a:t>
            </a:r>
            <a:r>
              <a:rPr lang="en-US" dirty="0" smtClean="0"/>
              <a:t>: how do we provide latency/throughput guarantees?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64649" y="4190308"/>
            <a:ext cx="3084383" cy="327479"/>
          </a:xfrm>
          <a:prstGeom prst="roundRect">
            <a:avLst/>
          </a:prstGeom>
          <a:solidFill>
            <a:srgbClr val="BFBFB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FTMB paper @ SIGCOMM’15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63538" y="4603524"/>
            <a:ext cx="1134602" cy="327479"/>
          </a:xfrm>
          <a:prstGeom prst="roundRect">
            <a:avLst/>
          </a:prstGeom>
          <a:solidFill>
            <a:srgbClr val="BFBFB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WIP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2" y="1332412"/>
            <a:ext cx="8390709" cy="3500336"/>
          </a:xfrm>
        </p:spPr>
        <p:txBody>
          <a:bodyPr/>
          <a:lstStyle/>
          <a:p>
            <a:r>
              <a:rPr lang="en-US" dirty="0" err="1" smtClean="0"/>
              <a:t>Pipelets</a:t>
            </a:r>
            <a:r>
              <a:rPr lang="en-US" dirty="0" smtClean="0"/>
              <a:t>: how we express NFV jobs</a:t>
            </a:r>
          </a:p>
          <a:p>
            <a:pPr lvl="1"/>
            <a:endParaRPr lang="en-US" dirty="0"/>
          </a:p>
          <a:p>
            <a:r>
              <a:rPr lang="en-US" dirty="0" smtClean="0"/>
              <a:t>How we execute </a:t>
            </a:r>
            <a:r>
              <a:rPr lang="en-US" dirty="0" err="1" smtClean="0"/>
              <a:t>pipelets</a:t>
            </a:r>
            <a:endParaRPr lang="en-US" dirty="0" smtClean="0"/>
          </a:p>
          <a:p>
            <a:pPr lvl="1"/>
            <a:r>
              <a:rPr lang="en-US" dirty="0" smtClean="0"/>
              <a:t>system architecture</a:t>
            </a:r>
          </a:p>
          <a:p>
            <a:pPr lvl="1"/>
            <a:r>
              <a:rPr lang="en-US" dirty="0" smtClean="0"/>
              <a:t>functions: sizing, placement, scaling, composition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8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94" y="1433245"/>
            <a:ext cx="10726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smtClean="0"/>
              <a:t>customer</a:t>
            </a:r>
            <a:br>
              <a:rPr lang="en-US" dirty="0" smtClean="0"/>
            </a:br>
            <a:r>
              <a:rPr lang="en-US" dirty="0" smtClean="0"/>
              <a:t>ports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01071" y="1403464"/>
            <a:ext cx="2287897" cy="713232"/>
            <a:chOff x="801070" y="1871285"/>
            <a:chExt cx="2287897" cy="950976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801070" y="2290193"/>
              <a:ext cx="1030945" cy="0"/>
            </a:xfrm>
            <a:prstGeom prst="straightConnector1">
              <a:avLst/>
            </a:prstGeom>
            <a:ln>
              <a:solidFill>
                <a:srgbClr val="FFFFFF"/>
              </a:solidFill>
              <a:headEnd type="none" w="med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845383" y="1871285"/>
              <a:ext cx="1243584" cy="950976"/>
            </a:xfrm>
            <a:prstGeom prst="ellipse">
              <a:avLst/>
            </a:prstGeom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IDS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54592" y="604607"/>
            <a:ext cx="5840935" cy="2455968"/>
            <a:chOff x="3054591" y="806142"/>
            <a:chExt cx="5840935" cy="3274624"/>
          </a:xfrm>
        </p:grpSpPr>
        <p:cxnSp>
          <p:nvCxnSpPr>
            <p:cNvPr id="12" name="Straight Arrow Connector 11"/>
            <p:cNvCxnSpPr>
              <a:stCxn id="25" idx="6"/>
              <a:endCxn id="27" idx="1"/>
            </p:cNvCxnSpPr>
            <p:nvPr/>
          </p:nvCxnSpPr>
          <p:spPr>
            <a:xfrm>
              <a:off x="6130094" y="806142"/>
              <a:ext cx="1703967" cy="1204410"/>
            </a:xfrm>
            <a:prstGeom prst="straightConnector1">
              <a:avLst/>
            </a:prstGeom>
            <a:ln>
              <a:solidFill>
                <a:srgbClr val="FFFFFF"/>
              </a:solidFill>
              <a:headEnd type="none" w="med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493001" y="3218991"/>
              <a:ext cx="202464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safe, </a:t>
              </a:r>
              <a:r>
                <a:rPr lang="en-US" dirty="0" err="1" smtClean="0"/>
                <a:t>tcp</a:t>
              </a:r>
              <a:r>
                <a:rPr lang="en-US" dirty="0" smtClean="0"/>
                <a:t>-port!=80 </a:t>
              </a:r>
              <a:br>
                <a:rPr lang="en-US" dirty="0" smtClean="0"/>
              </a:br>
              <a:endParaRPr lang="en-US" dirty="0"/>
            </a:p>
          </p:txBody>
        </p:sp>
        <p:cxnSp>
          <p:nvCxnSpPr>
            <p:cNvPr id="14" name="Straight Arrow Connector 13"/>
            <p:cNvCxnSpPr>
              <a:endCxn id="27" idx="2"/>
            </p:cNvCxnSpPr>
            <p:nvPr/>
          </p:nvCxnSpPr>
          <p:spPr>
            <a:xfrm>
              <a:off x="5414767" y="2326959"/>
              <a:ext cx="2237175" cy="19814"/>
            </a:xfrm>
            <a:prstGeom prst="straightConnector1">
              <a:avLst/>
            </a:prstGeom>
            <a:ln>
              <a:solidFill>
                <a:srgbClr val="FFFFFF"/>
              </a:solidFill>
              <a:headEnd type="none" w="med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7651942" y="1871285"/>
              <a:ext cx="1243584" cy="950976"/>
            </a:xfrm>
            <a:prstGeom prst="ellipse">
              <a:avLst/>
            </a:prstGeom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Traffic</a:t>
              </a:r>
              <a:br>
                <a:rPr lang="en-US" dirty="0" smtClean="0"/>
              </a:br>
              <a:r>
                <a:rPr lang="en-US" dirty="0" smtClean="0"/>
                <a:t>Shaper</a:t>
              </a:r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54591" y="2548442"/>
              <a:ext cx="4708844" cy="725792"/>
            </a:xfrm>
            <a:custGeom>
              <a:avLst/>
              <a:gdLst>
                <a:gd name="connsiteX0" fmla="*/ 0 w 4721412"/>
                <a:gd name="connsiteY0" fmla="*/ 0 h 837344"/>
                <a:gd name="connsiteX1" fmla="*/ 2032000 w 4721412"/>
                <a:gd name="connsiteY1" fmla="*/ 836706 h 837344"/>
                <a:gd name="connsiteX2" fmla="*/ 4721412 w 4721412"/>
                <a:gd name="connsiteY2" fmla="*/ 149412 h 837344"/>
                <a:gd name="connsiteX0" fmla="*/ 0 w 4309863"/>
                <a:gd name="connsiteY0" fmla="*/ 0 h 781411"/>
                <a:gd name="connsiteX1" fmla="*/ 1620451 w 4309863"/>
                <a:gd name="connsiteY1" fmla="*/ 780773 h 781411"/>
                <a:gd name="connsiteX2" fmla="*/ 4309863 w 4309863"/>
                <a:gd name="connsiteY2" fmla="*/ 93479 h 781411"/>
                <a:gd name="connsiteX0" fmla="*/ 0 w 4309863"/>
                <a:gd name="connsiteY0" fmla="*/ 0 h 781411"/>
                <a:gd name="connsiteX1" fmla="*/ 1620451 w 4309863"/>
                <a:gd name="connsiteY1" fmla="*/ 780773 h 781411"/>
                <a:gd name="connsiteX2" fmla="*/ 4309863 w 4309863"/>
                <a:gd name="connsiteY2" fmla="*/ 93479 h 781411"/>
                <a:gd name="connsiteX0" fmla="*/ 0 w 4309863"/>
                <a:gd name="connsiteY0" fmla="*/ 0 h 762783"/>
                <a:gd name="connsiteX1" fmla="*/ 2143462 w 4309863"/>
                <a:gd name="connsiteY1" fmla="*/ 762129 h 762783"/>
                <a:gd name="connsiteX2" fmla="*/ 4309863 w 4309863"/>
                <a:gd name="connsiteY2" fmla="*/ 93479 h 762783"/>
                <a:gd name="connsiteX0" fmla="*/ 0 w 4309863"/>
                <a:gd name="connsiteY0" fmla="*/ 0 h 762129"/>
                <a:gd name="connsiteX1" fmla="*/ 2143462 w 4309863"/>
                <a:gd name="connsiteY1" fmla="*/ 762129 h 762129"/>
                <a:gd name="connsiteX2" fmla="*/ 4309863 w 4309863"/>
                <a:gd name="connsiteY2" fmla="*/ 93479 h 762129"/>
                <a:gd name="connsiteX0" fmla="*/ 0 w 4309863"/>
                <a:gd name="connsiteY0" fmla="*/ 0 h 762129"/>
                <a:gd name="connsiteX1" fmla="*/ 2143462 w 4309863"/>
                <a:gd name="connsiteY1" fmla="*/ 762129 h 762129"/>
                <a:gd name="connsiteX2" fmla="*/ 4309863 w 4309863"/>
                <a:gd name="connsiteY2" fmla="*/ 93479 h 762129"/>
                <a:gd name="connsiteX0" fmla="*/ 0 w 4309863"/>
                <a:gd name="connsiteY0" fmla="*/ 0 h 762129"/>
                <a:gd name="connsiteX1" fmla="*/ 2143462 w 4309863"/>
                <a:gd name="connsiteY1" fmla="*/ 762129 h 762129"/>
                <a:gd name="connsiteX2" fmla="*/ 4309863 w 4309863"/>
                <a:gd name="connsiteY2" fmla="*/ 93479 h 76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9863" h="762129">
                  <a:moveTo>
                    <a:pt x="0" y="0"/>
                  </a:moveTo>
                  <a:cubicBezTo>
                    <a:pt x="588253" y="461834"/>
                    <a:pt x="1382282" y="755871"/>
                    <a:pt x="2143462" y="762129"/>
                  </a:cubicBezTo>
                  <a:cubicBezTo>
                    <a:pt x="2956086" y="759065"/>
                    <a:pt x="4309863" y="93479"/>
                    <a:pt x="4309863" y="93479"/>
                  </a:cubicBezTo>
                </a:path>
              </a:pathLst>
            </a:custGeom>
            <a:ln>
              <a:solidFill>
                <a:srgbClr val="FFFFFF"/>
              </a:solidFill>
              <a:headEnd type="none" w="med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38573" y="246290"/>
            <a:ext cx="4051264" cy="1870406"/>
            <a:chOff x="2238573" y="328386"/>
            <a:chExt cx="4051264" cy="2493875"/>
          </a:xfrm>
        </p:grpSpPr>
        <p:cxnSp>
          <p:nvCxnSpPr>
            <p:cNvPr id="9" name="Straight Arrow Connector 8"/>
            <p:cNvCxnSpPr>
              <a:stCxn id="6" idx="7"/>
              <a:endCxn id="25" idx="2"/>
            </p:cNvCxnSpPr>
            <p:nvPr/>
          </p:nvCxnSpPr>
          <p:spPr>
            <a:xfrm flipV="1">
              <a:off x="2906848" y="806142"/>
              <a:ext cx="1978989" cy="1204410"/>
            </a:xfrm>
            <a:prstGeom prst="straightConnector1">
              <a:avLst/>
            </a:prstGeom>
            <a:ln>
              <a:solidFill>
                <a:srgbClr val="FFFFFF"/>
              </a:solidFill>
              <a:headEnd type="none" w="med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885837" y="328386"/>
              <a:ext cx="1244257" cy="955512"/>
            </a:xfrm>
            <a:prstGeom prst="ellipse">
              <a:avLst/>
            </a:prstGeom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Parental</a:t>
              </a:r>
              <a:br>
                <a:rPr lang="en-US" sz="1600" dirty="0" smtClean="0"/>
              </a:br>
              <a:r>
                <a:rPr lang="en-US" sz="1600" dirty="0" smtClean="0"/>
                <a:t>Control</a:t>
              </a:r>
              <a:endParaRPr lang="en-US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38573" y="968883"/>
              <a:ext cx="203138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safe, URL=</a:t>
              </a:r>
              <a:r>
                <a:rPr lang="en-US" dirty="0" err="1" smtClean="0"/>
                <a:t>utube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046253" y="1871285"/>
              <a:ext cx="1243584" cy="950976"/>
            </a:xfrm>
            <a:prstGeom prst="ellipse">
              <a:avLst/>
            </a:prstGeom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Web Cache</a:t>
              </a:r>
              <a:endParaRPr lang="en-US" dirty="0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3062231" y="1982200"/>
              <a:ext cx="1984022" cy="492442"/>
              <a:chOff x="2858787" y="1915360"/>
              <a:chExt cx="1984022" cy="492442"/>
            </a:xfrm>
          </p:grpSpPr>
          <p:cxnSp>
            <p:nvCxnSpPr>
              <p:cNvPr id="37" name="Straight Arrow Connector 36"/>
              <p:cNvCxnSpPr>
                <a:stCxn id="6" idx="6"/>
                <a:endCxn id="24" idx="2"/>
              </p:cNvCxnSpPr>
              <p:nvPr/>
            </p:nvCxnSpPr>
            <p:spPr>
              <a:xfrm>
                <a:off x="2858787" y="2346773"/>
                <a:ext cx="1984022" cy="0"/>
              </a:xfrm>
              <a:prstGeom prst="straightConnector1">
                <a:avLst/>
              </a:prstGeom>
              <a:ln>
                <a:solidFill>
                  <a:srgbClr val="FFFFFF"/>
                </a:solidFill>
                <a:tailEnd type="triangle" w="lg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2931355" y="1915360"/>
                <a:ext cx="1792352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safe, </a:t>
                </a:r>
                <a:r>
                  <a:rPr lang="en-US" dirty="0" err="1" smtClean="0"/>
                  <a:t>tcp</a:t>
                </a:r>
                <a:r>
                  <a:rPr lang="en-US" dirty="0" smtClean="0"/>
                  <a:t>-port=80 </a:t>
                </a:r>
                <a:endParaRPr lang="en-US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2880113" y="2012246"/>
            <a:ext cx="3183679" cy="1573852"/>
            <a:chOff x="2880112" y="2682994"/>
            <a:chExt cx="3183679" cy="2098469"/>
          </a:xfrm>
        </p:grpSpPr>
        <p:cxnSp>
          <p:nvCxnSpPr>
            <p:cNvPr id="10" name="Straight Arrow Connector 9"/>
            <p:cNvCxnSpPr>
              <a:stCxn id="6" idx="5"/>
              <a:endCxn id="28" idx="1"/>
            </p:cNvCxnSpPr>
            <p:nvPr/>
          </p:nvCxnSpPr>
          <p:spPr>
            <a:xfrm>
              <a:off x="2880112" y="2682994"/>
              <a:ext cx="2122214" cy="1286760"/>
            </a:xfrm>
            <a:prstGeom prst="straightConnector1">
              <a:avLst/>
            </a:prstGeom>
            <a:ln>
              <a:solidFill>
                <a:srgbClr val="FFFFFF"/>
              </a:solidFill>
              <a:headEnd type="none" w="med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4820207" y="3830487"/>
              <a:ext cx="1243584" cy="950976"/>
            </a:xfrm>
            <a:prstGeom prst="ellipse">
              <a:avLst/>
            </a:prstGeom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Logger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568416">
              <a:off x="2906797" y="3187234"/>
              <a:ext cx="179235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unsafe</a:t>
              </a:r>
              <a:endParaRPr lang="en-US" dirty="0"/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481928" y="3888443"/>
            <a:ext cx="3657600" cy="627528"/>
          </a:xfrm>
          <a:prstGeom prst="roundRect">
            <a:avLst/>
          </a:prstGeom>
          <a:solidFill>
            <a:srgbClr val="C0504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Defined on packet header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3661139" y="1429247"/>
            <a:ext cx="1306116" cy="398684"/>
          </a:xfrm>
          <a:prstGeom prst="ellipse">
            <a:avLst/>
          </a:prstGeom>
          <a:noFill/>
          <a:ln w="190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8" name="Straight Arrow Connector 57"/>
          <p:cNvCxnSpPr>
            <a:stCxn id="56" idx="4"/>
            <a:endCxn id="55" idx="0"/>
          </p:cNvCxnSpPr>
          <p:nvPr/>
        </p:nvCxnSpPr>
        <p:spPr>
          <a:xfrm flipH="1">
            <a:off x="2310729" y="1827931"/>
            <a:ext cx="2003469" cy="20605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645466" y="4043688"/>
            <a:ext cx="3657600" cy="627528"/>
          </a:xfrm>
          <a:prstGeom prst="roundRect">
            <a:avLst/>
          </a:prstGeom>
          <a:solidFill>
            <a:srgbClr val="C0504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Defined on packet </a:t>
            </a:r>
            <a:r>
              <a:rPr lang="en-US" sz="2400" i="1" dirty="0" err="1" smtClean="0">
                <a:solidFill>
                  <a:schemeClr val="bg1"/>
                </a:solidFill>
              </a:rPr>
              <a:t>bytestream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883089" y="703205"/>
            <a:ext cx="1281956" cy="410744"/>
          </a:xfrm>
          <a:prstGeom prst="ellipse">
            <a:avLst/>
          </a:prstGeom>
          <a:noFill/>
          <a:ln w="190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>
            <a:stCxn id="60" idx="4"/>
            <a:endCxn id="59" idx="0"/>
          </p:cNvCxnSpPr>
          <p:nvPr/>
        </p:nvCxnSpPr>
        <p:spPr>
          <a:xfrm flipH="1">
            <a:off x="2474266" y="1113949"/>
            <a:ext cx="1049801" cy="29297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 rot="1609546">
            <a:off x="3158072" y="2409092"/>
            <a:ext cx="1322467" cy="379980"/>
          </a:xfrm>
          <a:prstGeom prst="ellipse">
            <a:avLst/>
          </a:prstGeom>
          <a:noFill/>
          <a:ln w="190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851620" y="4190672"/>
            <a:ext cx="3657600" cy="627528"/>
          </a:xfrm>
          <a:prstGeom prst="roundRect">
            <a:avLst/>
          </a:prstGeom>
          <a:solidFill>
            <a:srgbClr val="C0504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Defined on application </a:t>
            </a:r>
            <a:r>
              <a:rPr lang="en-US" sz="2400" i="1" dirty="0" smtClean="0">
                <a:solidFill>
                  <a:schemeClr val="bg1"/>
                </a:solidFill>
              </a:rPr>
              <a:t>semantics</a:t>
            </a:r>
            <a:endParaRPr lang="en-US" sz="2400" i="1" dirty="0">
              <a:solidFill>
                <a:schemeClr val="bg1"/>
              </a:solidFill>
            </a:endParaRPr>
          </a:p>
        </p:txBody>
      </p:sp>
      <p:cxnSp>
        <p:nvCxnSpPr>
          <p:cNvPr id="70" name="Straight Arrow Connector 69"/>
          <p:cNvCxnSpPr>
            <a:stCxn id="65" idx="4"/>
            <a:endCxn id="66" idx="0"/>
          </p:cNvCxnSpPr>
          <p:nvPr/>
        </p:nvCxnSpPr>
        <p:spPr>
          <a:xfrm flipH="1">
            <a:off x="2680420" y="2768626"/>
            <a:ext cx="1053147" cy="14220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1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6" grpId="1" animBg="1"/>
      <p:bldP spid="59" grpId="0" animBg="1"/>
      <p:bldP spid="60" grpId="0" animBg="1"/>
      <p:bldP spid="60" grpId="1" animBg="1"/>
      <p:bldP spid="65" grpId="0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E2: Operator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6" y="1200150"/>
            <a:ext cx="9123317" cy="394335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39D830"/>
                </a:solidFill>
              </a:rPr>
              <a:t>Pipelet</a:t>
            </a:r>
            <a:r>
              <a:rPr lang="en-US" sz="2800" dirty="0" smtClean="0"/>
              <a:t>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 </a:t>
            </a:r>
            <a:r>
              <a:rPr lang="en-US" sz="2800" i="1" dirty="0" smtClean="0">
                <a:solidFill>
                  <a:srgbClr val="FFFFFF"/>
                </a:solidFill>
              </a:rPr>
              <a:t>traffic-class</a:t>
            </a:r>
            <a:r>
              <a:rPr lang="en-US" sz="2800" i="1" dirty="0">
                <a:solidFill>
                  <a:srgbClr val="FFFFFF"/>
                </a:solidFill>
              </a:rPr>
              <a:t> </a:t>
            </a:r>
            <a:r>
              <a:rPr lang="en-US" sz="2800" i="1" dirty="0" smtClean="0">
                <a:solidFill>
                  <a:srgbClr val="FFFFFF"/>
                </a:solidFill>
                <a:sym typeface="Wingdings"/>
              </a:rPr>
              <a:t> policy-</a:t>
            </a:r>
            <a:r>
              <a:rPr lang="en-US" sz="2800" i="1" dirty="0" smtClean="0">
                <a:solidFill>
                  <a:srgbClr val="FFFFFF"/>
                </a:solidFill>
              </a:rPr>
              <a:t>graph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statement</a:t>
            </a:r>
          </a:p>
          <a:p>
            <a:pPr lvl="1">
              <a:lnSpc>
                <a:spcPct val="120000"/>
              </a:lnSpc>
            </a:pPr>
            <a:r>
              <a:rPr lang="en-US" sz="2400" i="1" dirty="0" smtClean="0">
                <a:solidFill>
                  <a:srgbClr val="39D830"/>
                </a:solidFill>
              </a:rPr>
              <a:t>traffic-class</a:t>
            </a:r>
            <a:r>
              <a:rPr lang="en-US" sz="2400" dirty="0" smtClean="0"/>
              <a:t>: defined on packet headers and ports</a:t>
            </a:r>
          </a:p>
          <a:p>
            <a:pPr lvl="1">
              <a:lnSpc>
                <a:spcPct val="120000"/>
              </a:lnSpc>
            </a:pPr>
            <a:r>
              <a:rPr lang="en-US" sz="2400" i="1" dirty="0" smtClean="0">
                <a:solidFill>
                  <a:srgbClr val="39D830"/>
                </a:solidFill>
              </a:rPr>
              <a:t>policy-graph</a:t>
            </a:r>
            <a:r>
              <a:rPr lang="en-US" sz="2400" dirty="0" smtClean="0"/>
              <a:t>: defines how traffic is processed by NFs</a:t>
            </a:r>
          </a:p>
          <a:p>
            <a:pPr lvl="2"/>
            <a:r>
              <a:rPr lang="en-US" sz="2000" dirty="0" smtClean="0"/>
              <a:t>nodes are NFs</a:t>
            </a:r>
          </a:p>
          <a:p>
            <a:pPr lvl="2"/>
            <a:r>
              <a:rPr lang="en-US" sz="2000" dirty="0" smtClean="0"/>
              <a:t>edges annotated w/ a list of </a:t>
            </a:r>
            <a:r>
              <a:rPr lang="en-US" sz="2000" dirty="0" smtClean="0">
                <a:solidFill>
                  <a:srgbClr val="39D830"/>
                </a:solidFill>
              </a:rPr>
              <a:t>&lt;attribute, value&gt;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pairs</a:t>
            </a:r>
          </a:p>
          <a:p>
            <a:pPr lvl="2"/>
            <a:r>
              <a:rPr lang="en-US" sz="2000" dirty="0" smtClean="0"/>
              <a:t>optional: estimate of the traffic load on an edge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sz="2800" dirty="0" smtClean="0"/>
              <a:t>Declarative, extensible, and end-to-end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7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2" y="1332412"/>
            <a:ext cx="8390709" cy="3500336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Pipelets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: how we express NFV jobs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How we execute </a:t>
            </a:r>
            <a:r>
              <a:rPr lang="en-US" dirty="0" err="1" smtClean="0">
                <a:solidFill>
                  <a:srgbClr val="FFFFFF"/>
                </a:solidFill>
              </a:rPr>
              <a:t>pipelets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system architecture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functions: sizing, placement, scaling, composition</a:t>
            </a:r>
          </a:p>
          <a:p>
            <a:pPr lvl="1"/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Results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92" y="4704520"/>
            <a:ext cx="8498584" cy="7059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>
              <a:solidFill>
                <a:srgbClr val="0000FF"/>
              </a:solidFill>
            </a:endParaRPr>
          </a:p>
          <a:p>
            <a:pPr lvl="2"/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2034080" y="2131093"/>
            <a:ext cx="2062367" cy="2497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2271" y="2293471"/>
            <a:ext cx="1675673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407" y="2712220"/>
            <a:ext cx="1675673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58407" y="4386392"/>
            <a:ext cx="1675673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096447" y="2267015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16423" y="4457396"/>
            <a:ext cx="1815044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646293" y="3321181"/>
            <a:ext cx="0" cy="524333"/>
          </a:xfrm>
          <a:prstGeom prst="line">
            <a:avLst/>
          </a:prstGeom>
          <a:ln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63969" y="3133251"/>
            <a:ext cx="0" cy="1013737"/>
          </a:xfrm>
          <a:prstGeom prst="line">
            <a:avLst/>
          </a:prstGeom>
          <a:ln>
            <a:solidFill>
              <a:srgbClr val="7F7F7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8407" y="4055949"/>
            <a:ext cx="1675673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22493" y="4690473"/>
            <a:ext cx="197417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Servers</a:t>
            </a:r>
            <a:endParaRPr lang="en-US" sz="24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6548993" y="3331791"/>
            <a:ext cx="0" cy="621065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8DCDE5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5931468" y="3845514"/>
            <a:ext cx="1159059" cy="739132"/>
          </a:xfrm>
          <a:prstGeom prst="rect">
            <a:avLst/>
          </a:prstGeom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8DCDE5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5931468" y="2873372"/>
            <a:ext cx="1159059" cy="739132"/>
          </a:xfrm>
          <a:prstGeom prst="rect">
            <a:avLst/>
          </a:prstGeom>
          <a:effectLst/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8DCDE5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5931468" y="2135097"/>
            <a:ext cx="1159059" cy="739132"/>
          </a:xfrm>
          <a:prstGeom prst="rect">
            <a:avLst/>
          </a:prstGeom>
          <a:effectLst/>
        </p:spPr>
      </p:pic>
      <p:sp>
        <p:nvSpPr>
          <p:cNvPr id="45" name="TextBox 44"/>
          <p:cNvSpPr txBox="1"/>
          <p:nvPr/>
        </p:nvSpPr>
        <p:spPr>
          <a:xfrm>
            <a:off x="1442445" y="4669306"/>
            <a:ext cx="318665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Hardware switch</a:t>
            </a:r>
            <a:endParaRPr lang="en-US" sz="24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107739" y="2504774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107272" y="2733715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096447" y="3006752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62271" y="3086810"/>
            <a:ext cx="1675673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107739" y="4243991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7514" y="3259756"/>
            <a:ext cx="1170062" cy="6955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39D830"/>
                </a:solidFill>
                <a:latin typeface="Gill Sans Light" charset="0"/>
                <a:ea typeface="Gill Sans Light" charset="0"/>
                <a:cs typeface="Gill Sans Light" charset="0"/>
              </a:rPr>
              <a:t>external </a:t>
            </a:r>
            <a:br>
              <a:rPr lang="en-US" sz="2400" dirty="0" smtClean="0">
                <a:solidFill>
                  <a:srgbClr val="39D830"/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400" dirty="0" smtClean="0">
                <a:solidFill>
                  <a:srgbClr val="39D830"/>
                </a:solidFill>
                <a:latin typeface="Gill Sans Light" charset="0"/>
                <a:ea typeface="Gill Sans Light" charset="0"/>
                <a:cs typeface="Gill Sans Light" charset="0"/>
              </a:rPr>
              <a:t>ports</a:t>
            </a:r>
            <a:endParaRPr lang="en-US" sz="2400" dirty="0">
              <a:solidFill>
                <a:srgbClr val="39D83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1680" y="3249435"/>
            <a:ext cx="1083951" cy="695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39D830"/>
                </a:solidFill>
                <a:latin typeface="Gill Sans Light" charset="0"/>
                <a:ea typeface="Gill Sans Light" charset="0"/>
                <a:cs typeface="Gill Sans Light" charset="0"/>
              </a:rPr>
              <a:t>internal</a:t>
            </a:r>
            <a:br>
              <a:rPr lang="en-US" sz="2400" dirty="0" smtClean="0">
                <a:solidFill>
                  <a:srgbClr val="39D830"/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400" dirty="0" smtClean="0">
                <a:solidFill>
                  <a:srgbClr val="39D830"/>
                </a:solidFill>
                <a:latin typeface="Gill Sans Light" charset="0"/>
                <a:ea typeface="Gill Sans Light" charset="0"/>
                <a:cs typeface="Gill Sans Light" charset="0"/>
              </a:rPr>
              <a:t>ports</a:t>
            </a:r>
            <a:endParaRPr lang="en-US" sz="2400" dirty="0">
              <a:solidFill>
                <a:srgbClr val="39D83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92" y="4704520"/>
            <a:ext cx="8498584" cy="7059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>
              <a:solidFill>
                <a:srgbClr val="0000FF"/>
              </a:solidFill>
            </a:endParaRPr>
          </a:p>
          <a:p>
            <a:pPr lvl="2"/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2034080" y="2131093"/>
            <a:ext cx="2062367" cy="2497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2271" y="2293471"/>
            <a:ext cx="167567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407" y="2712220"/>
            <a:ext cx="167567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58407" y="4386392"/>
            <a:ext cx="167567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096447" y="2267015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16423" y="4457396"/>
            <a:ext cx="1815044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8407" y="4055949"/>
            <a:ext cx="167567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22493" y="4690473"/>
            <a:ext cx="197417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Servers</a:t>
            </a:r>
            <a:endParaRPr lang="en-US" sz="24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6548993" y="3331791"/>
            <a:ext cx="0" cy="621065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8DCDE5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5931468" y="3845514"/>
            <a:ext cx="1159059" cy="739132"/>
          </a:xfrm>
          <a:prstGeom prst="rect">
            <a:avLst/>
          </a:prstGeom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8DCDE5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5931468" y="2873372"/>
            <a:ext cx="1159059" cy="739132"/>
          </a:xfrm>
          <a:prstGeom prst="rect">
            <a:avLst/>
          </a:prstGeom>
          <a:effectLst/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8DCDE5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H="1">
            <a:off x="5931468" y="2135097"/>
            <a:ext cx="1159059" cy="739132"/>
          </a:xfrm>
          <a:prstGeom prst="rect">
            <a:avLst/>
          </a:prstGeom>
          <a:effectLst/>
        </p:spPr>
      </p:pic>
      <p:sp>
        <p:nvSpPr>
          <p:cNvPr id="45" name="TextBox 44"/>
          <p:cNvSpPr txBox="1"/>
          <p:nvPr/>
        </p:nvSpPr>
        <p:spPr>
          <a:xfrm>
            <a:off x="1442445" y="4669306"/>
            <a:ext cx="318665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Hardware switch</a:t>
            </a:r>
            <a:endParaRPr lang="en-US" sz="24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107739" y="2504774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107272" y="2733715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096447" y="3006752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62271" y="3086810"/>
            <a:ext cx="167567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107739" y="4243991"/>
            <a:ext cx="1835021" cy="0"/>
          </a:xfrm>
          <a:prstGeom prst="straightConnector1">
            <a:avLst/>
          </a:prstGeom>
          <a:ln>
            <a:solidFill>
              <a:srgbClr val="FFFFFF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800657" y="1136329"/>
            <a:ext cx="3599282" cy="381000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E2 manager</a:t>
            </a:r>
            <a:endParaRPr lang="en-US" sz="2400" dirty="0">
              <a:solidFill>
                <a:schemeClr val="bg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781779" y="226267"/>
            <a:ext cx="1125154" cy="503984"/>
            <a:chOff x="3457222" y="386355"/>
            <a:chExt cx="1619043" cy="93447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69471" t="28460" b="43127"/>
            <a:stretch/>
          </p:blipFill>
          <p:spPr>
            <a:xfrm rot="16200000">
              <a:off x="3840494" y="680052"/>
              <a:ext cx="265142" cy="246762"/>
            </a:xfrm>
            <a:prstGeom prst="ellipse">
              <a:avLst/>
            </a:prstGeom>
            <a:solidFill>
              <a:srgbClr val="F79646"/>
            </a:solidFill>
            <a:ln>
              <a:solidFill>
                <a:schemeClr val="accent6"/>
              </a:solidFill>
            </a:ln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4"/>
            <a:srcRect l="33927" r="34578" b="70432"/>
            <a:stretch/>
          </p:blipFill>
          <p:spPr>
            <a:xfrm rot="16200000">
              <a:off x="4282049" y="395062"/>
              <a:ext cx="284507" cy="267093"/>
            </a:xfrm>
            <a:prstGeom prst="ellipse">
              <a:avLst/>
            </a:prstGeom>
            <a:solidFill>
              <a:srgbClr val="0000FF"/>
            </a:solidFill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4"/>
            <a:srcRect t="26611" r="71159" b="44976"/>
            <a:stretch/>
          </p:blipFill>
          <p:spPr>
            <a:xfrm rot="16200000">
              <a:off x="4284338" y="990176"/>
              <a:ext cx="333122" cy="328183"/>
            </a:xfrm>
            <a:prstGeom prst="ellipse">
              <a:avLst/>
            </a:prstGeom>
            <a:solidFill>
              <a:srgbClr val="FFFF00"/>
            </a:solidFill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4"/>
            <a:srcRect l="37472" t="68561" r="32089"/>
            <a:stretch/>
          </p:blipFill>
          <p:spPr>
            <a:xfrm rot="16200000">
              <a:off x="4782899" y="735843"/>
              <a:ext cx="288623" cy="2981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3457222" y="789322"/>
              <a:ext cx="392462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4054113" y="873988"/>
              <a:ext cx="252534" cy="204837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3" idx="4"/>
              <a:endCxn id="66" idx="7"/>
            </p:cNvCxnSpPr>
            <p:nvPr/>
          </p:nvCxnSpPr>
          <p:spPr>
            <a:xfrm>
              <a:off x="4557849" y="528608"/>
              <a:ext cx="263965" cy="254246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1" idx="5"/>
              <a:endCxn id="53" idx="0"/>
            </p:cNvCxnSpPr>
            <p:nvPr/>
          </p:nvCxnSpPr>
          <p:spPr>
            <a:xfrm flipV="1">
              <a:off x="4060309" y="528608"/>
              <a:ext cx="230447" cy="181083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928648" y="2901383"/>
            <a:ext cx="2768514" cy="1769689"/>
            <a:chOff x="4957599" y="2128643"/>
            <a:chExt cx="2811686" cy="2679804"/>
          </a:xfrm>
          <a:solidFill>
            <a:srgbClr val="2A4749"/>
          </a:solidFill>
        </p:grpSpPr>
        <p:sp>
          <p:nvSpPr>
            <p:cNvPr id="54" name="Rounded Rectangle 53"/>
            <p:cNvSpPr/>
            <p:nvPr/>
          </p:nvSpPr>
          <p:spPr>
            <a:xfrm>
              <a:off x="4957599" y="2128643"/>
              <a:ext cx="2811686" cy="2679804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6042588" y="3105930"/>
              <a:ext cx="624518" cy="0"/>
            </a:xfrm>
            <a:prstGeom prst="lin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5397498" y="3879874"/>
              <a:ext cx="2078736" cy="728097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software </a:t>
              </a:r>
              <a:br>
                <a:rPr lang="en-US" sz="20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</a:br>
              <a:r>
                <a:rPr lang="en-US" sz="20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switch</a:t>
              </a:r>
              <a:endParaRPr lang="en-US" sz="2000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361793" y="3126808"/>
            <a:ext cx="2046818" cy="718706"/>
            <a:chOff x="2931148" y="2379732"/>
            <a:chExt cx="1863974" cy="985326"/>
          </a:xfrm>
        </p:grpSpPr>
        <p:sp>
          <p:nvSpPr>
            <p:cNvPr id="72" name="Rounded Rectangle 71"/>
            <p:cNvSpPr/>
            <p:nvPr/>
          </p:nvSpPr>
          <p:spPr>
            <a:xfrm>
              <a:off x="4556357" y="2379732"/>
              <a:ext cx="238765" cy="98532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4094939" y="2379733"/>
              <a:ext cx="238765" cy="985324"/>
            </a:xfrm>
            <a:prstGeom prst="round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Gill Sans Light" charset="0"/>
                  <a:ea typeface="Gill Sans Light" charset="0"/>
                  <a:cs typeface="Gill Sans Light" charset="0"/>
                </a:rPr>
                <a:t/>
              </a:r>
              <a:br>
                <a:rPr lang="en-US" dirty="0" smtClean="0">
                  <a:latin typeface="Gill Sans Light" charset="0"/>
                  <a:ea typeface="Gill Sans Light" charset="0"/>
                  <a:cs typeface="Gill Sans Light" charset="0"/>
                </a:rPr>
              </a:br>
              <a:endParaRPr lang="en-US" sz="1200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325702" y="2379734"/>
              <a:ext cx="238765" cy="985324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931148" y="2379734"/>
              <a:ext cx="238765" cy="985324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80611" y="3154100"/>
            <a:ext cx="585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NFs</a:t>
            </a:r>
            <a:endParaRPr lang="en-US" sz="2000" dirty="0">
              <a:solidFill>
                <a:schemeClr val="bg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3305"/>
              </p:ext>
            </p:extLst>
          </p:nvPr>
        </p:nvGraphicFramePr>
        <p:xfrm>
          <a:off x="2629982" y="2995168"/>
          <a:ext cx="869574" cy="75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351"/>
                <a:gridCol w="282223"/>
              </a:tblGrid>
              <a:tr h="160020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123.4.5.*</a:t>
                      </a:r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 smtClean="0"/>
                        <a:t>p2</a:t>
                      </a:r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r>
                        <a:rPr lang="en-US" sz="500" dirty="0" smtClean="0"/>
                        <a:t>19.4.5.*.*</a:t>
                      </a:r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 smtClean="0"/>
                        <a:t>p7</a:t>
                      </a:r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r>
                        <a:rPr lang="en-US" sz="500" dirty="0" smtClean="0"/>
                        <a:t>87.98.65.*</a:t>
                      </a:r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 smtClean="0"/>
                        <a:t>D</a:t>
                      </a:r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endCxn id="77" idx="0"/>
          </p:cNvCxnSpPr>
          <p:nvPr/>
        </p:nvCxnSpPr>
        <p:spPr>
          <a:xfrm flipH="1">
            <a:off x="3064769" y="1517329"/>
            <a:ext cx="886342" cy="1477839"/>
          </a:xfrm>
          <a:prstGeom prst="straightConnector1">
            <a:avLst/>
          </a:prstGeom>
          <a:ln>
            <a:solidFill>
              <a:srgbClr val="0000FF"/>
            </a:solidFill>
            <a:prstDash val="sysDot"/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0" idx="1"/>
          </p:cNvCxnSpPr>
          <p:nvPr/>
        </p:nvCxnSpPr>
        <p:spPr>
          <a:xfrm>
            <a:off x="4713115" y="1527913"/>
            <a:ext cx="1648679" cy="2770358"/>
          </a:xfrm>
          <a:prstGeom prst="straightConnector1">
            <a:avLst/>
          </a:prstGeom>
          <a:ln>
            <a:solidFill>
              <a:srgbClr val="0000FF"/>
            </a:solidFill>
            <a:prstDash val="sysDot"/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454907" y="740273"/>
            <a:ext cx="9063" cy="396056"/>
          </a:xfrm>
          <a:prstGeom prst="straightConnector1">
            <a:avLst/>
          </a:prstGeom>
          <a:ln>
            <a:solidFill>
              <a:srgbClr val="0000FF"/>
            </a:solidFill>
            <a:prstDash val="sysDot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009444" y="1527913"/>
            <a:ext cx="1241778" cy="1803878"/>
          </a:xfrm>
          <a:prstGeom prst="straightConnector1">
            <a:avLst/>
          </a:prstGeom>
          <a:ln>
            <a:solidFill>
              <a:srgbClr val="0000FF"/>
            </a:solidFill>
            <a:prstDash val="sysDot"/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1979" y="3749547"/>
            <a:ext cx="108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flow table</a:t>
            </a:r>
            <a:endParaRPr lang="en-US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87326" y="927044"/>
            <a:ext cx="4598089" cy="783167"/>
          </a:xfrm>
          <a:prstGeom prst="ellipse">
            <a:avLst/>
          </a:prstGeom>
          <a:solidFill>
            <a:srgbClr val="FF0000">
              <a:alpha val="28000"/>
            </a:srgbClr>
          </a:solidFill>
          <a:ln w="28575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862631" y="3904293"/>
            <a:ext cx="3104445" cy="783167"/>
          </a:xfrm>
          <a:prstGeom prst="ellipse">
            <a:avLst/>
          </a:prstGeom>
          <a:solidFill>
            <a:srgbClr val="FF0000">
              <a:alpha val="28000"/>
            </a:srgbClr>
          </a:solidFill>
          <a:ln w="28575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18</a:t>
            </a:fld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1646293" y="3321181"/>
            <a:ext cx="0" cy="524333"/>
          </a:xfrm>
          <a:prstGeom prst="line">
            <a:avLst/>
          </a:prstGeom>
          <a:ln>
            <a:solidFill>
              <a:srgbClr val="7F7F7F"/>
            </a:solidFill>
            <a:prstDash val="dot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63969" y="3133251"/>
            <a:ext cx="0" cy="1013737"/>
          </a:xfrm>
          <a:prstGeom prst="line">
            <a:avLst/>
          </a:prstGeom>
          <a:ln>
            <a:solidFill>
              <a:srgbClr val="7F7F7F"/>
            </a:solidFill>
            <a:prstDash val="dot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3212496" y="1714501"/>
            <a:ext cx="1138565" cy="24654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ODL/ONOS</a:t>
            </a:r>
            <a:endParaRPr lang="en-US" sz="1400" dirty="0">
              <a:solidFill>
                <a:schemeClr val="bg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99939" y="1170349"/>
            <a:ext cx="2137329" cy="357564"/>
            <a:chOff x="6399939" y="1170349"/>
            <a:chExt cx="2137329" cy="357564"/>
          </a:xfrm>
        </p:grpSpPr>
        <p:sp>
          <p:nvSpPr>
            <p:cNvPr id="58" name="Rounded Rectangle 57"/>
            <p:cNvSpPr/>
            <p:nvPr/>
          </p:nvSpPr>
          <p:spPr>
            <a:xfrm>
              <a:off x="7266591" y="1170349"/>
              <a:ext cx="1270677" cy="357564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OpenStack</a:t>
              </a:r>
              <a:endParaRPr lang="en-US" dirty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61" name="Straight Arrow Connector 60"/>
            <p:cNvCxnSpPr>
              <a:endCxn id="58" idx="1"/>
            </p:cNvCxnSpPr>
            <p:nvPr/>
          </p:nvCxnSpPr>
          <p:spPr>
            <a:xfrm>
              <a:off x="6399939" y="1349131"/>
              <a:ext cx="866652" cy="0"/>
            </a:xfrm>
            <a:prstGeom prst="straightConnector1">
              <a:avLst/>
            </a:prstGeom>
            <a:ln>
              <a:solidFill>
                <a:srgbClr val="0000FF"/>
              </a:solidFill>
              <a:prstDash val="sysDot"/>
              <a:headEnd type="triangle" w="lg" len="med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29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0" grpId="0" animBg="1"/>
      <p:bldP spid="82" grpId="0" animBg="1"/>
      <p:bldP spid="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6605" y="1875184"/>
            <a:ext cx="3099570" cy="172728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6516" y="796217"/>
            <a:ext cx="753368" cy="734498"/>
          </a:xfrm>
          <a:prstGeom prst="roundRect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764369" y="788146"/>
            <a:ext cx="753368" cy="73449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20811" y="796217"/>
            <a:ext cx="753368" cy="73449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97101" y="1536185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21" name="Rectangle 20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23" name="Straight Connector 22"/>
            <p:cNvCxnSpPr>
              <a:stCxn id="21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flipV="1">
            <a:off x="1541812" y="3555334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29" name="Rectangle 28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30" name="Straight Connector 29"/>
            <p:cNvCxnSpPr>
              <a:stCxn id="29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flipV="1">
            <a:off x="2571547" y="3555335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32" name="Rectangle 31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056680" y="1537486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50" name="Rectangle 49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51" name="Straight Connector 50"/>
            <p:cNvCxnSpPr>
              <a:stCxn id="50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123884" y="1538786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53" name="Rectangle 52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54" name="Straight Connector 53"/>
            <p:cNvCxnSpPr>
              <a:stCxn id="53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45153"/>
              </p:ext>
            </p:extLst>
          </p:nvPr>
        </p:nvGraphicFramePr>
        <p:xfrm>
          <a:off x="1269298" y="2391215"/>
          <a:ext cx="1854586" cy="726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293"/>
                <a:gridCol w="927293"/>
              </a:tblGrid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9" name="Straight Arrow Connector 68"/>
          <p:cNvCxnSpPr/>
          <p:nvPr/>
        </p:nvCxnSpPr>
        <p:spPr>
          <a:xfrm flipH="1" flipV="1">
            <a:off x="1391139" y="2060825"/>
            <a:ext cx="229463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2155267" y="2020468"/>
            <a:ext cx="0" cy="306713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2657646" y="2060825"/>
            <a:ext cx="258300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1620602" y="3208264"/>
            <a:ext cx="93408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2517739" y="3208264"/>
            <a:ext cx="139907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39288" y="4180257"/>
            <a:ext cx="3121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Traditional virtual switch</a:t>
            </a:r>
            <a:b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(e.g., OVS)</a:t>
            </a: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7335" y="2638693"/>
            <a:ext cx="3921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Flow table </a:t>
            </a:r>
          </a:p>
          <a:p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API: add/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rm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 match-action rules</a:t>
            </a:r>
            <a:endParaRPr lang="en-US" sz="24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67113" y="3555334"/>
            <a:ext cx="293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Physical ports (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pports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sz="24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487334" y="1568387"/>
            <a:ext cx="2798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Virtual ports (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vports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sz="24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820812" y="3746500"/>
            <a:ext cx="2033411" cy="0"/>
          </a:xfrm>
          <a:prstGeom prst="straightConnector1">
            <a:avLst/>
          </a:prstGeom>
          <a:ln>
            <a:solidFill>
              <a:srgbClr val="FFFFFF"/>
            </a:solidFill>
            <a:prstDash val="sysDot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3400780" y="1755601"/>
            <a:ext cx="860776" cy="0"/>
          </a:xfrm>
          <a:prstGeom prst="straightConnector1">
            <a:avLst/>
          </a:prstGeom>
          <a:ln>
            <a:solidFill>
              <a:srgbClr val="FFFFFF"/>
            </a:solidFill>
            <a:prstDash val="sysDot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3287890" y="2811818"/>
            <a:ext cx="973666" cy="0"/>
          </a:xfrm>
          <a:prstGeom prst="straightConnector1">
            <a:avLst/>
          </a:prstGeom>
          <a:ln>
            <a:solidFill>
              <a:srgbClr val="FFFFFF"/>
            </a:solidFill>
            <a:prstDash val="sysDot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1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80" y="1200153"/>
            <a:ext cx="8229600" cy="3394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Clean slate </a:t>
            </a:r>
            <a:r>
              <a:rPr lang="en-US" sz="2400" dirty="0" smtClean="0">
                <a:sym typeface="Wingdings"/>
              </a:rPr>
              <a:t> throw </a:t>
            </a:r>
            <a:r>
              <a:rPr lang="en-US" sz="2400" dirty="0">
                <a:sym typeface="Wingdings"/>
              </a:rPr>
              <a:t>everything out </a:t>
            </a:r>
          </a:p>
          <a:p>
            <a:endParaRPr lang="en-US" sz="2400" dirty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Does mean </a:t>
            </a:r>
          </a:p>
          <a:p>
            <a:pPr lvl="1"/>
            <a:r>
              <a:rPr lang="en-US" sz="2200" dirty="0" smtClean="0">
                <a:sym typeface="Wingdings"/>
              </a:rPr>
              <a:t>we </a:t>
            </a:r>
            <a:r>
              <a:rPr lang="en-US" sz="2200" dirty="0">
                <a:sym typeface="Wingdings"/>
              </a:rPr>
              <a:t>start top down </a:t>
            </a:r>
            <a:endParaRPr lang="en-US" sz="2200" dirty="0" smtClean="0">
              <a:sym typeface="Wingdings"/>
            </a:endParaRPr>
          </a:p>
          <a:p>
            <a:pPr lvl="1"/>
            <a:r>
              <a:rPr lang="en-US" sz="2200" dirty="0" smtClean="0">
                <a:sym typeface="Wingdings"/>
              </a:rPr>
              <a:t>only </a:t>
            </a:r>
            <a:r>
              <a:rPr lang="en-US" sz="2200" dirty="0">
                <a:sym typeface="Wingdings"/>
              </a:rPr>
              <a:t>keep what’s needed </a:t>
            </a:r>
            <a:endParaRPr lang="en-US" sz="2200" dirty="0" smtClean="0">
              <a:sym typeface="Wingdings"/>
            </a:endParaRPr>
          </a:p>
          <a:p>
            <a:pPr lvl="1"/>
            <a:endParaRPr lang="en-US" sz="2400" dirty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Result is simpler, more streamlined systems</a:t>
            </a:r>
          </a:p>
          <a:p>
            <a:pPr lvl="1"/>
            <a:r>
              <a:rPr lang="en-US" sz="2200" dirty="0" smtClean="0">
                <a:sym typeface="Wingdings"/>
              </a:rPr>
              <a:t>vital for performance and extensibility</a:t>
            </a:r>
            <a:endParaRPr lang="en-US" sz="22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369982" y="1303945"/>
            <a:ext cx="136076" cy="260789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92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739288" y="4180257"/>
            <a:ext cx="3121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Traditional virtual switch</a:t>
            </a:r>
            <a:b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(e.g., OVS)</a:t>
            </a: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98464" y="1885543"/>
            <a:ext cx="3099570" cy="172728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flipV="1">
            <a:off x="6229210" y="3565694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38" name="Rectangle 37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39" name="Straight Connector 38"/>
            <p:cNvCxnSpPr>
              <a:stCxn id="38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 flipV="1">
            <a:off x="7258945" y="3565694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41" name="Rectangle 40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42" name="Straight Connector 41"/>
            <p:cNvCxnSpPr>
              <a:stCxn id="41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ounded Rectangle 42"/>
          <p:cNvSpPr/>
          <p:nvPr/>
        </p:nvSpPr>
        <p:spPr>
          <a:xfrm>
            <a:off x="5443555" y="807877"/>
            <a:ext cx="753368" cy="734498"/>
          </a:xfrm>
          <a:prstGeom prst="roundRect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1408" y="799805"/>
            <a:ext cx="753368" cy="73449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457850" y="807877"/>
            <a:ext cx="753368" cy="73449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734140" y="1547844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47" name="Rectangle 46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48" name="Straight Connector 47"/>
            <p:cNvCxnSpPr>
              <a:stCxn id="47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6693719" y="1549145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56" name="Rectangle 55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57" name="Straight Connector 56"/>
            <p:cNvCxnSpPr>
              <a:stCxn id="56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7760923" y="1550446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59" name="Rectangle 58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60" name="Straight Connector 59"/>
            <p:cNvCxnSpPr>
              <a:stCxn id="59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5816004" y="2141350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085730" y="3035823"/>
            <a:ext cx="262466" cy="185428"/>
            <a:chOff x="6806609" y="4124352"/>
            <a:chExt cx="262466" cy="247237"/>
          </a:xfrm>
          <a:effectLst/>
        </p:grpSpPr>
        <p:sp>
          <p:nvSpPr>
            <p:cNvPr id="63" name="Rectangle 62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64" name="Straight Connector 63"/>
            <p:cNvCxnSpPr>
              <a:stCxn id="63" idx="0"/>
              <a:endCxn id="63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3" idx="1"/>
              <a:endCxn id="63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5599277" y="2584362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643620" y="2162936"/>
            <a:ext cx="262466" cy="185428"/>
            <a:chOff x="6806609" y="4124352"/>
            <a:chExt cx="262466" cy="247237"/>
          </a:xfrm>
          <a:effectLst/>
        </p:grpSpPr>
        <p:sp>
          <p:nvSpPr>
            <p:cNvPr id="70" name="Rectangle 69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72" name="Straight Connector 71"/>
            <p:cNvCxnSpPr>
              <a:stCxn id="70" idx="0"/>
              <a:endCxn id="70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0" idx="1"/>
              <a:endCxn id="70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5624269" y="3014347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194575" y="3128537"/>
            <a:ext cx="262466" cy="185428"/>
            <a:chOff x="6806609" y="4124352"/>
            <a:chExt cx="262466" cy="247237"/>
          </a:xfrm>
          <a:effectLst/>
        </p:grpSpPr>
        <p:sp>
          <p:nvSpPr>
            <p:cNvPr id="78" name="Rectangle 77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80" name="Straight Connector 79"/>
            <p:cNvCxnSpPr>
              <a:stCxn id="78" idx="0"/>
              <a:endCxn id="78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8" idx="1"/>
              <a:endCxn id="78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7089325" y="2770093"/>
            <a:ext cx="262466" cy="185428"/>
            <a:chOff x="6806609" y="4124352"/>
            <a:chExt cx="262466" cy="247237"/>
          </a:xfrm>
          <a:effectLst/>
        </p:grpSpPr>
        <p:sp>
          <p:nvSpPr>
            <p:cNvPr id="83" name="Rectangle 82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84" name="Straight Connector 83"/>
            <p:cNvCxnSpPr>
              <a:stCxn id="83" idx="0"/>
              <a:endCxn id="83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1"/>
              <a:endCxn id="83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/>
          <p:cNvSpPr/>
          <p:nvPr/>
        </p:nvSpPr>
        <p:spPr>
          <a:xfrm>
            <a:off x="7663395" y="2141350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774853" y="2518614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161417" y="2157492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393669" y="2428590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93" name="Straight Arrow Connector 92"/>
          <p:cNvCxnSpPr>
            <a:stCxn id="38" idx="2"/>
            <a:endCxn id="63" idx="2"/>
          </p:cNvCxnSpPr>
          <p:nvPr/>
        </p:nvCxnSpPr>
        <p:spPr>
          <a:xfrm flipH="1" flipV="1">
            <a:off x="6216963" y="3221251"/>
            <a:ext cx="98346" cy="344443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61" idx="2"/>
          </p:cNvCxnSpPr>
          <p:nvPr/>
        </p:nvCxnSpPr>
        <p:spPr>
          <a:xfrm flipH="1" flipV="1">
            <a:off x="5950868" y="2321398"/>
            <a:ext cx="233209" cy="714426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3" idx="0"/>
            <a:endCxn id="87" idx="2"/>
          </p:cNvCxnSpPr>
          <p:nvPr/>
        </p:nvCxnSpPr>
        <p:spPr>
          <a:xfrm flipV="1">
            <a:off x="6216964" y="2698662"/>
            <a:ext cx="692753" cy="337161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41" idx="2"/>
            <a:endCxn id="78" idx="2"/>
          </p:cNvCxnSpPr>
          <p:nvPr/>
        </p:nvCxnSpPr>
        <p:spPr>
          <a:xfrm flipH="1" flipV="1">
            <a:off x="7325808" y="3313966"/>
            <a:ext cx="19236" cy="251729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5" idx="2"/>
            <a:endCxn id="38" idx="2"/>
          </p:cNvCxnSpPr>
          <p:nvPr/>
        </p:nvCxnSpPr>
        <p:spPr>
          <a:xfrm>
            <a:off x="5759132" y="3194395"/>
            <a:ext cx="556177" cy="371299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6" idx="2"/>
            <a:endCxn id="75" idx="0"/>
          </p:cNvCxnSpPr>
          <p:nvPr/>
        </p:nvCxnSpPr>
        <p:spPr>
          <a:xfrm>
            <a:off x="5734140" y="2764410"/>
            <a:ext cx="24992" cy="249937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47" idx="2"/>
            <a:endCxn id="66" idx="0"/>
          </p:cNvCxnSpPr>
          <p:nvPr/>
        </p:nvCxnSpPr>
        <p:spPr>
          <a:xfrm flipH="1">
            <a:off x="5734141" y="1927200"/>
            <a:ext cx="86099" cy="657162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1" idx="0"/>
            <a:endCxn id="47" idx="2"/>
          </p:cNvCxnSpPr>
          <p:nvPr/>
        </p:nvCxnSpPr>
        <p:spPr>
          <a:xfrm flipH="1" flipV="1">
            <a:off x="5820239" y="1927200"/>
            <a:ext cx="130628" cy="214150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0" idx="3"/>
          </p:cNvCxnSpPr>
          <p:nvPr/>
        </p:nvCxnSpPr>
        <p:spPr>
          <a:xfrm flipV="1">
            <a:off x="6906087" y="2232994"/>
            <a:ext cx="284207" cy="22656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56" idx="2"/>
            <a:endCxn id="70" idx="0"/>
          </p:cNvCxnSpPr>
          <p:nvPr/>
        </p:nvCxnSpPr>
        <p:spPr>
          <a:xfrm flipH="1">
            <a:off x="6774853" y="1928502"/>
            <a:ext cx="4965" cy="234434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7840544" y="1906916"/>
            <a:ext cx="4965" cy="234434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70" idx="2"/>
            <a:endCxn id="87" idx="0"/>
          </p:cNvCxnSpPr>
          <p:nvPr/>
        </p:nvCxnSpPr>
        <p:spPr>
          <a:xfrm>
            <a:off x="6774854" y="2348364"/>
            <a:ext cx="134863" cy="170251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3" idx="0"/>
            <a:endCxn id="86" idx="2"/>
          </p:cNvCxnSpPr>
          <p:nvPr/>
        </p:nvCxnSpPr>
        <p:spPr>
          <a:xfrm flipV="1">
            <a:off x="7220558" y="2321398"/>
            <a:ext cx="577700" cy="448695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8" idx="3"/>
            <a:endCxn id="86" idx="1"/>
          </p:cNvCxnSpPr>
          <p:nvPr/>
        </p:nvCxnSpPr>
        <p:spPr>
          <a:xfrm flipV="1">
            <a:off x="7431143" y="2231374"/>
            <a:ext cx="232252" cy="16142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049156" y="2660833"/>
            <a:ext cx="134863" cy="170251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3" idx="2"/>
            <a:endCxn id="78" idx="0"/>
          </p:cNvCxnSpPr>
          <p:nvPr/>
        </p:nvCxnSpPr>
        <p:spPr>
          <a:xfrm>
            <a:off x="7220558" y="2955521"/>
            <a:ext cx="105250" cy="173017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0" idx="2"/>
            <a:endCxn id="78" idx="0"/>
          </p:cNvCxnSpPr>
          <p:nvPr/>
        </p:nvCxnSpPr>
        <p:spPr>
          <a:xfrm flipH="1">
            <a:off x="7325808" y="2608639"/>
            <a:ext cx="202724" cy="519899"/>
          </a:xfrm>
          <a:prstGeom prst="straightConnector1">
            <a:avLst/>
          </a:prstGeom>
          <a:ln w="3175" cmpd="sng"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684532" y="4164111"/>
            <a:ext cx="4180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BESS: a modular SW switch</a:t>
            </a:r>
            <a:b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 (https://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github.com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/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NetSys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/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bess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20</a:t>
            </a:fld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66605" y="1875184"/>
            <a:ext cx="3099570" cy="172728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806516" y="796217"/>
            <a:ext cx="753368" cy="734498"/>
          </a:xfrm>
          <a:prstGeom prst="roundRect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1764369" y="788146"/>
            <a:ext cx="753368" cy="73449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2820811" y="796217"/>
            <a:ext cx="753368" cy="73449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grpSp>
        <p:nvGrpSpPr>
          <p:cNvPr id="116" name="Group 115"/>
          <p:cNvGrpSpPr/>
          <p:nvPr/>
        </p:nvGrpSpPr>
        <p:grpSpPr>
          <a:xfrm flipV="1">
            <a:off x="1541812" y="3555334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117" name="Rectangle 116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flipV="1">
            <a:off x="2571547" y="3555335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120" name="Rectangle 119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2056680" y="1537486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123" name="Rectangle 122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3123884" y="1538786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126" name="Rectangle 125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34756"/>
              </p:ext>
            </p:extLst>
          </p:nvPr>
        </p:nvGraphicFramePr>
        <p:xfrm>
          <a:off x="1269298" y="2391215"/>
          <a:ext cx="1854586" cy="726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293"/>
                <a:gridCol w="927293"/>
              </a:tblGrid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174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T="34290" marB="3429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9" name="Straight Arrow Connector 128"/>
          <p:cNvCxnSpPr/>
          <p:nvPr/>
        </p:nvCxnSpPr>
        <p:spPr>
          <a:xfrm flipH="1" flipV="1">
            <a:off x="1391139" y="2060825"/>
            <a:ext cx="229463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2155267" y="2020468"/>
            <a:ext cx="0" cy="306713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2657646" y="2060825"/>
            <a:ext cx="258300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1620602" y="3208264"/>
            <a:ext cx="93408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 flipV="1">
            <a:off x="2517739" y="3208264"/>
            <a:ext cx="139907" cy="250214"/>
          </a:xfrm>
          <a:prstGeom prst="straightConnector1">
            <a:avLst/>
          </a:prstGeom>
          <a:ln w="6350" cmpd="sng">
            <a:solidFill>
              <a:schemeClr val="tx1"/>
            </a:solidFill>
            <a:prstDash val="sysDash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1097100" y="1528926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135" name="Rectangle 134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136" name="Straight Connector 135"/>
            <p:cNvCxnSpPr/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33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298464" y="1885543"/>
            <a:ext cx="3099570" cy="172728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flipV="1">
            <a:off x="6229210" y="3565694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38" name="Rectangle 37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39" name="Straight Connector 38"/>
            <p:cNvCxnSpPr>
              <a:stCxn id="38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 flipV="1">
            <a:off x="7258945" y="3565694"/>
            <a:ext cx="172198" cy="379356"/>
            <a:chOff x="4132760" y="5983598"/>
            <a:chExt cx="172198" cy="505808"/>
          </a:xfrm>
          <a:solidFill>
            <a:schemeClr val="tx1"/>
          </a:solidFill>
          <a:effectLst/>
        </p:grpSpPr>
        <p:sp>
          <p:nvSpPr>
            <p:cNvPr id="41" name="Rectangle 40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42" name="Straight Connector 41"/>
            <p:cNvCxnSpPr>
              <a:stCxn id="41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ounded Rectangle 42"/>
          <p:cNvSpPr/>
          <p:nvPr/>
        </p:nvSpPr>
        <p:spPr>
          <a:xfrm>
            <a:off x="5443555" y="807877"/>
            <a:ext cx="753368" cy="734498"/>
          </a:xfrm>
          <a:prstGeom prst="roundRect">
            <a:avLst/>
          </a:prstGeom>
          <a:solidFill>
            <a:srgbClr val="A6A6A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1408" y="799805"/>
            <a:ext cx="753368" cy="73449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457850" y="807877"/>
            <a:ext cx="753368" cy="73449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NF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734140" y="1547844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47" name="Rectangle 46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48" name="Straight Connector 47"/>
            <p:cNvCxnSpPr>
              <a:stCxn id="47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6693719" y="1549145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56" name="Rectangle 55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57" name="Straight Connector 56"/>
            <p:cNvCxnSpPr>
              <a:stCxn id="56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7760923" y="1550446"/>
            <a:ext cx="172198" cy="379356"/>
            <a:chOff x="4132760" y="5983598"/>
            <a:chExt cx="172198" cy="505808"/>
          </a:xfrm>
          <a:solidFill>
            <a:srgbClr val="000000"/>
          </a:solidFill>
          <a:effectLst/>
        </p:grpSpPr>
        <p:sp>
          <p:nvSpPr>
            <p:cNvPr id="59" name="Rectangle 58"/>
            <p:cNvSpPr/>
            <p:nvPr/>
          </p:nvSpPr>
          <p:spPr>
            <a:xfrm>
              <a:off x="4132760" y="6338740"/>
              <a:ext cx="172198" cy="150666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60" name="Straight Connector 59"/>
            <p:cNvCxnSpPr>
              <a:stCxn id="59" idx="0"/>
            </p:cNvCxnSpPr>
            <p:nvPr/>
          </p:nvCxnSpPr>
          <p:spPr>
            <a:xfrm flipV="1">
              <a:off x="4218859" y="5983598"/>
              <a:ext cx="0" cy="355142"/>
            </a:xfrm>
            <a:prstGeom prst="line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5816004" y="2141350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085730" y="3035823"/>
            <a:ext cx="262466" cy="185428"/>
            <a:chOff x="6806609" y="4124352"/>
            <a:chExt cx="262466" cy="247237"/>
          </a:xfrm>
          <a:effectLst/>
        </p:grpSpPr>
        <p:sp>
          <p:nvSpPr>
            <p:cNvPr id="63" name="Rectangle 62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64" name="Straight Connector 63"/>
            <p:cNvCxnSpPr>
              <a:stCxn id="63" idx="0"/>
              <a:endCxn id="63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3" idx="1"/>
              <a:endCxn id="63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5599277" y="2584362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643620" y="2162936"/>
            <a:ext cx="262466" cy="185428"/>
            <a:chOff x="6806609" y="4124352"/>
            <a:chExt cx="262466" cy="247237"/>
          </a:xfrm>
          <a:effectLst/>
        </p:grpSpPr>
        <p:sp>
          <p:nvSpPr>
            <p:cNvPr id="70" name="Rectangle 69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72" name="Straight Connector 71"/>
            <p:cNvCxnSpPr>
              <a:stCxn id="70" idx="0"/>
              <a:endCxn id="70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0" idx="1"/>
              <a:endCxn id="70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5624269" y="3014347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194575" y="3128537"/>
            <a:ext cx="262466" cy="185428"/>
            <a:chOff x="6806609" y="4124352"/>
            <a:chExt cx="262466" cy="247237"/>
          </a:xfrm>
          <a:effectLst/>
        </p:grpSpPr>
        <p:sp>
          <p:nvSpPr>
            <p:cNvPr id="78" name="Rectangle 77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80" name="Straight Connector 79"/>
            <p:cNvCxnSpPr>
              <a:stCxn id="78" idx="0"/>
              <a:endCxn id="78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8" idx="1"/>
              <a:endCxn id="78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7089325" y="2770093"/>
            <a:ext cx="262466" cy="185428"/>
            <a:chOff x="6806609" y="4124352"/>
            <a:chExt cx="262466" cy="247237"/>
          </a:xfrm>
          <a:effectLst/>
        </p:grpSpPr>
        <p:sp>
          <p:nvSpPr>
            <p:cNvPr id="83" name="Rectangle 82"/>
            <p:cNvSpPr/>
            <p:nvPr/>
          </p:nvSpPr>
          <p:spPr>
            <a:xfrm>
              <a:off x="6806609" y="4124352"/>
              <a:ext cx="262466" cy="247237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84" name="Straight Connector 83"/>
            <p:cNvCxnSpPr>
              <a:stCxn id="83" idx="0"/>
              <a:endCxn id="83" idx="2"/>
            </p:cNvCxnSpPr>
            <p:nvPr/>
          </p:nvCxnSpPr>
          <p:spPr>
            <a:xfrm>
              <a:off x="6937842" y="4124352"/>
              <a:ext cx="0" cy="247237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1"/>
              <a:endCxn id="83" idx="3"/>
            </p:cNvCxnSpPr>
            <p:nvPr/>
          </p:nvCxnSpPr>
          <p:spPr>
            <a:xfrm>
              <a:off x="6806609" y="4247971"/>
              <a:ext cx="26246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/>
          <p:cNvSpPr/>
          <p:nvPr/>
        </p:nvSpPr>
        <p:spPr>
          <a:xfrm>
            <a:off x="7663395" y="2141350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774853" y="2518614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161417" y="2157492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393669" y="2428590"/>
            <a:ext cx="269726" cy="180048"/>
          </a:xfrm>
          <a:prstGeom prst="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30000"/>
              </a:lnSpc>
            </a:pP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  <a:p>
            <a:pPr algn="ctr"/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93" name="Straight Arrow Connector 92"/>
          <p:cNvCxnSpPr>
            <a:stCxn id="38" idx="2"/>
            <a:endCxn id="63" idx="2"/>
          </p:cNvCxnSpPr>
          <p:nvPr/>
        </p:nvCxnSpPr>
        <p:spPr>
          <a:xfrm flipH="1" flipV="1">
            <a:off x="6216963" y="3221251"/>
            <a:ext cx="98346" cy="344443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61" idx="2"/>
          </p:cNvCxnSpPr>
          <p:nvPr/>
        </p:nvCxnSpPr>
        <p:spPr>
          <a:xfrm flipH="1" flipV="1">
            <a:off x="5950868" y="2321398"/>
            <a:ext cx="233209" cy="714426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3" idx="0"/>
            <a:endCxn id="87" idx="2"/>
          </p:cNvCxnSpPr>
          <p:nvPr/>
        </p:nvCxnSpPr>
        <p:spPr>
          <a:xfrm flipV="1">
            <a:off x="6216964" y="2698662"/>
            <a:ext cx="692753" cy="337161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41" idx="2"/>
            <a:endCxn id="78" idx="2"/>
          </p:cNvCxnSpPr>
          <p:nvPr/>
        </p:nvCxnSpPr>
        <p:spPr>
          <a:xfrm flipH="1" flipV="1">
            <a:off x="7325808" y="3313966"/>
            <a:ext cx="19236" cy="251729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5" idx="2"/>
            <a:endCxn id="38" idx="2"/>
          </p:cNvCxnSpPr>
          <p:nvPr/>
        </p:nvCxnSpPr>
        <p:spPr>
          <a:xfrm>
            <a:off x="5759132" y="3194395"/>
            <a:ext cx="556177" cy="371299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6" idx="2"/>
            <a:endCxn id="75" idx="0"/>
          </p:cNvCxnSpPr>
          <p:nvPr/>
        </p:nvCxnSpPr>
        <p:spPr>
          <a:xfrm>
            <a:off x="5734140" y="2764410"/>
            <a:ext cx="24992" cy="249937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47" idx="2"/>
            <a:endCxn id="66" idx="0"/>
          </p:cNvCxnSpPr>
          <p:nvPr/>
        </p:nvCxnSpPr>
        <p:spPr>
          <a:xfrm flipH="1">
            <a:off x="5734141" y="1927200"/>
            <a:ext cx="86099" cy="657162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1" idx="0"/>
            <a:endCxn id="47" idx="2"/>
          </p:cNvCxnSpPr>
          <p:nvPr/>
        </p:nvCxnSpPr>
        <p:spPr>
          <a:xfrm flipH="1" flipV="1">
            <a:off x="5820239" y="1927200"/>
            <a:ext cx="130628" cy="214150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0" idx="3"/>
          </p:cNvCxnSpPr>
          <p:nvPr/>
        </p:nvCxnSpPr>
        <p:spPr>
          <a:xfrm flipV="1">
            <a:off x="6906087" y="2232994"/>
            <a:ext cx="284207" cy="22656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56" idx="2"/>
            <a:endCxn id="70" idx="0"/>
          </p:cNvCxnSpPr>
          <p:nvPr/>
        </p:nvCxnSpPr>
        <p:spPr>
          <a:xfrm flipH="1">
            <a:off x="6774853" y="1928502"/>
            <a:ext cx="4965" cy="234434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7840544" y="1906916"/>
            <a:ext cx="4965" cy="234434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70" idx="2"/>
            <a:endCxn id="87" idx="0"/>
          </p:cNvCxnSpPr>
          <p:nvPr/>
        </p:nvCxnSpPr>
        <p:spPr>
          <a:xfrm>
            <a:off x="6774854" y="2348364"/>
            <a:ext cx="134863" cy="170251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3" idx="0"/>
            <a:endCxn id="86" idx="2"/>
          </p:cNvCxnSpPr>
          <p:nvPr/>
        </p:nvCxnSpPr>
        <p:spPr>
          <a:xfrm flipV="1">
            <a:off x="7220558" y="2321398"/>
            <a:ext cx="577700" cy="448695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8" idx="3"/>
            <a:endCxn id="86" idx="1"/>
          </p:cNvCxnSpPr>
          <p:nvPr/>
        </p:nvCxnSpPr>
        <p:spPr>
          <a:xfrm flipV="1">
            <a:off x="7431143" y="2231374"/>
            <a:ext cx="232252" cy="16142"/>
          </a:xfrm>
          <a:prstGeom prst="straightConnector1">
            <a:avLst/>
          </a:prstGeom>
          <a:ln w="3175" cmpd="sng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049156" y="2660833"/>
            <a:ext cx="134863" cy="170251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3" idx="2"/>
            <a:endCxn id="78" idx="0"/>
          </p:cNvCxnSpPr>
          <p:nvPr/>
        </p:nvCxnSpPr>
        <p:spPr>
          <a:xfrm>
            <a:off x="7220558" y="2955521"/>
            <a:ext cx="105250" cy="173017"/>
          </a:xfrm>
          <a:prstGeom prst="straightConnector1">
            <a:avLst/>
          </a:prstGeom>
          <a:ln w="3175" cmpd="sng"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0" idx="2"/>
            <a:endCxn id="78" idx="0"/>
          </p:cNvCxnSpPr>
          <p:nvPr/>
        </p:nvCxnSpPr>
        <p:spPr>
          <a:xfrm flipH="1">
            <a:off x="7325808" y="2608639"/>
            <a:ext cx="202724" cy="519899"/>
          </a:xfrm>
          <a:prstGeom prst="straightConnector1">
            <a:avLst/>
          </a:prstGeom>
          <a:ln w="3175" cmpd="sng">
            <a:prstDash val="sysDash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684532" y="4164111"/>
            <a:ext cx="4180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BESS: a modular SW switch</a:t>
            </a:r>
            <a:b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 (https://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github.com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/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NetSys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/</a:t>
            </a:r>
            <a:r>
              <a:rPr lang="en-US" sz="2400" dirty="0" err="1" smtClean="0">
                <a:latin typeface="Gill Sans Light" charset="0"/>
                <a:ea typeface="Gill Sans Light" charset="0"/>
                <a:cs typeface="Gill Sans Light" charset="0"/>
              </a:rPr>
              <a:t>bess</a:t>
            </a:r>
            <a:r>
              <a:rPr lang="en-US" sz="2400" dirty="0" smtClean="0"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21</a:t>
            </a:fld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172749" y="1570636"/>
            <a:ext cx="24101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`</a:t>
            </a:r>
            <a:r>
              <a:rPr lang="en-US" sz="2200" dirty="0" err="1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bytestream</a:t>
            </a:r>
            <a: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’ </a:t>
            </a:r>
            <a:r>
              <a:rPr lang="en-US" sz="2200" dirty="0" err="1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vports</a:t>
            </a:r>
            <a:endParaRPr lang="en-US" sz="2200" dirty="0">
              <a:solidFill>
                <a:srgbClr val="C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3643830" y="1857402"/>
            <a:ext cx="2137575" cy="0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905722" y="1971271"/>
            <a:ext cx="24486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per-packet metadata</a:t>
            </a:r>
            <a:endParaRPr lang="en-US" sz="2200" dirty="0">
              <a:solidFill>
                <a:srgbClr val="C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607860" y="1223886"/>
            <a:ext cx="9029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FFFFFF"/>
                </a:solidFill>
                <a:latin typeface="Gill Sans Light" charset="0"/>
                <a:ea typeface="Gill Sans Light" charset="0"/>
                <a:cs typeface="Gill Sans Light" charset="0"/>
              </a:rPr>
              <a:t>vports</a:t>
            </a:r>
            <a:endParaRPr lang="en-US" sz="2200" dirty="0">
              <a:solidFill>
                <a:srgbClr val="FFFFFF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138" name="Straight Arrow Connector 137"/>
          <p:cNvCxnSpPr>
            <a:stCxn id="139" idx="3"/>
            <a:endCxn id="75" idx="2"/>
          </p:cNvCxnSpPr>
          <p:nvPr/>
        </p:nvCxnSpPr>
        <p:spPr>
          <a:xfrm flipV="1">
            <a:off x="3909786" y="3194395"/>
            <a:ext cx="1849346" cy="1143802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1052273" y="3953476"/>
            <a:ext cx="2857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E2 modules for dynamic</a:t>
            </a:r>
            <a:b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scaling, composition, etc.</a:t>
            </a:r>
            <a:endParaRPr lang="en-US" sz="2200" dirty="0">
              <a:solidFill>
                <a:srgbClr val="C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631179" y="2804810"/>
            <a:ext cx="2723960" cy="645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rich API</a:t>
            </a:r>
            <a:b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200" dirty="0" smtClean="0">
                <a:solidFill>
                  <a:srgbClr val="C00000"/>
                </a:solidFill>
                <a:latin typeface="Gill Sans Light" charset="0"/>
                <a:ea typeface="Gill Sans Light" charset="0"/>
                <a:cs typeface="Gill Sans Light" charset="0"/>
              </a:rPr>
              <a:t>(add/remove modules)</a:t>
            </a:r>
            <a:endParaRPr lang="en-US" sz="2200" dirty="0">
              <a:solidFill>
                <a:srgbClr val="C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3485484" y="2978862"/>
            <a:ext cx="1736035" cy="3135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15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5" grpId="0"/>
      <p:bldP spid="137" grpId="0"/>
      <p:bldP spid="139" grpId="0"/>
      <p:bldP spid="1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</a:t>
            </a:r>
            <a:r>
              <a:rPr lang="en-US" dirty="0"/>
              <a:t> </a:t>
            </a:r>
            <a:r>
              <a:rPr lang="en-US" dirty="0" smtClean="0"/>
              <a:t>Operates on Three </a:t>
            </a:r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063"/>
            <a:ext cx="8686800" cy="39433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1. Policy </a:t>
            </a:r>
            <a:r>
              <a:rPr lang="en-US" sz="2800" dirty="0" err="1" smtClean="0">
                <a:solidFill>
                  <a:srgbClr val="FFFFFF"/>
                </a:solidFill>
                <a:ea typeface="Gill Sans" charset="0"/>
                <a:cs typeface="Gill Sans" charset="0"/>
              </a:rPr>
              <a:t>pipelets</a:t>
            </a:r>
            <a:endParaRPr lang="en-US" sz="2800" dirty="0" smtClean="0">
              <a:solidFill>
                <a:srgbClr val="FFFFFF"/>
              </a:solidFill>
              <a:ea typeface="Gill Sans" charset="0"/>
              <a:cs typeface="Gill Sans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2. Network Function (NF) description </a:t>
            </a:r>
          </a:p>
          <a:p>
            <a:pPr marL="622921" lvl="1" indent="-342900"/>
            <a:r>
              <a:rPr lang="en-US" sz="2400" dirty="0" smtClean="0">
                <a:solidFill>
                  <a:srgbClr val="008000"/>
                </a:solidFill>
              </a:rPr>
              <a:t>Attributes</a:t>
            </a:r>
            <a:r>
              <a:rPr lang="en-US" sz="2400" dirty="0">
                <a:solidFill>
                  <a:srgbClr val="FFFFFF"/>
                </a:solidFill>
              </a:rPr>
              <a:t>: which attributes an NF exports and how </a:t>
            </a:r>
          </a:p>
          <a:p>
            <a:pPr lvl="2"/>
            <a:r>
              <a:rPr lang="en-US" sz="2400" dirty="0">
                <a:solidFill>
                  <a:srgbClr val="3366FF"/>
                </a:solidFill>
              </a:rPr>
              <a:t>(attribute, value) </a:t>
            </a:r>
            <a:r>
              <a:rPr lang="en-US" sz="2400" dirty="0">
                <a:solidFill>
                  <a:srgbClr val="3366FF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3366FF"/>
                </a:solidFill>
              </a:rPr>
              <a:t> method </a:t>
            </a:r>
            <a:r>
              <a:rPr lang="en-US" sz="2400" dirty="0">
                <a:solidFill>
                  <a:srgbClr val="FFFFFF"/>
                </a:solidFill>
              </a:rPr>
              <a:t>bindings</a:t>
            </a:r>
          </a:p>
          <a:p>
            <a:pPr lvl="2"/>
            <a:r>
              <a:rPr lang="en-US" sz="2400" dirty="0">
                <a:solidFill>
                  <a:srgbClr val="FFFFFF"/>
                </a:solidFill>
              </a:rPr>
              <a:t>Current methods: </a:t>
            </a:r>
            <a:r>
              <a:rPr lang="en-US" sz="2400" dirty="0" err="1">
                <a:solidFill>
                  <a:srgbClr val="3366FF"/>
                </a:solidFill>
              </a:rPr>
              <a:t>vports</a:t>
            </a:r>
            <a:r>
              <a:rPr lang="en-US" sz="2400" dirty="0">
                <a:solidFill>
                  <a:srgbClr val="FFFFFF"/>
                </a:solidFill>
              </a:rPr>
              <a:t> and </a:t>
            </a:r>
            <a:r>
              <a:rPr lang="en-US" sz="2400" dirty="0">
                <a:solidFill>
                  <a:srgbClr val="3366FF"/>
                </a:solidFill>
              </a:rPr>
              <a:t>metadata</a:t>
            </a:r>
          </a:p>
          <a:p>
            <a:pPr lvl="3"/>
            <a:r>
              <a:rPr lang="en-US" sz="2200" dirty="0">
                <a:solidFill>
                  <a:srgbClr val="FFFFFF"/>
                </a:solidFill>
              </a:rPr>
              <a:t>e.g., </a:t>
            </a:r>
            <a:r>
              <a:rPr lang="en-US" sz="2200" i="1" dirty="0">
                <a:solidFill>
                  <a:srgbClr val="FFFFFF"/>
                </a:solidFill>
              </a:rPr>
              <a:t>(</a:t>
            </a:r>
            <a:r>
              <a:rPr lang="en-US" sz="2200" i="1" dirty="0" err="1">
                <a:solidFill>
                  <a:srgbClr val="FFFFFF"/>
                </a:solidFill>
              </a:rPr>
              <a:t>is_safe</a:t>
            </a:r>
            <a:r>
              <a:rPr lang="en-US" sz="2200" i="1" dirty="0">
                <a:solidFill>
                  <a:srgbClr val="FFFFFF"/>
                </a:solidFill>
              </a:rPr>
              <a:t>, </a:t>
            </a:r>
            <a:r>
              <a:rPr lang="en-US" sz="2000" i="1" dirty="0">
                <a:solidFill>
                  <a:srgbClr val="FFFFFF"/>
                </a:solidFill>
              </a:rPr>
              <a:t>TRUE</a:t>
            </a:r>
            <a:r>
              <a:rPr lang="en-US" sz="2200" i="1" dirty="0">
                <a:solidFill>
                  <a:srgbClr val="FFFFFF"/>
                </a:solidFill>
              </a:rPr>
              <a:t>) </a:t>
            </a:r>
            <a:r>
              <a:rPr lang="en-US" sz="2200" i="1" dirty="0">
                <a:solidFill>
                  <a:srgbClr val="FFFFFF"/>
                </a:solidFill>
                <a:sym typeface="Wingdings"/>
              </a:rPr>
              <a:t> vport#4</a:t>
            </a:r>
          </a:p>
          <a:p>
            <a:pPr lvl="3"/>
            <a:r>
              <a:rPr lang="en-US" sz="2200" dirty="0">
                <a:solidFill>
                  <a:srgbClr val="FFFFFF"/>
                </a:solidFill>
                <a:sym typeface="Wingdings"/>
              </a:rPr>
              <a:t>e.g., </a:t>
            </a:r>
            <a:r>
              <a:rPr lang="en-US" sz="2200" i="1" dirty="0">
                <a:solidFill>
                  <a:srgbClr val="FFFFFF"/>
                </a:solidFill>
                <a:sym typeface="Wingdings"/>
              </a:rPr>
              <a:t>(</a:t>
            </a:r>
            <a:r>
              <a:rPr lang="en-US" sz="2000" i="1" dirty="0">
                <a:solidFill>
                  <a:srgbClr val="FFFFFF"/>
                </a:solidFill>
                <a:sym typeface="Wingdings"/>
              </a:rPr>
              <a:t>URL</a:t>
            </a:r>
            <a:r>
              <a:rPr lang="en-US" sz="2200" i="1" dirty="0">
                <a:solidFill>
                  <a:srgbClr val="FFFFFF"/>
                </a:solidFill>
                <a:sym typeface="Wingdings"/>
              </a:rPr>
              <a:t>, *)  metadata#2</a:t>
            </a:r>
            <a:endParaRPr lang="en-US" sz="2200" i="1" dirty="0">
              <a:solidFill>
                <a:srgbClr val="FFFFFF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400" b="1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6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</a:t>
            </a:r>
            <a:r>
              <a:rPr lang="en-US" dirty="0"/>
              <a:t> </a:t>
            </a:r>
            <a:r>
              <a:rPr lang="en-US" dirty="0" smtClean="0"/>
              <a:t>Operates on Three </a:t>
            </a:r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063"/>
            <a:ext cx="8686800" cy="39433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1. Policy </a:t>
            </a:r>
            <a:r>
              <a:rPr lang="en-US" sz="2800" dirty="0" err="1" smtClean="0">
                <a:solidFill>
                  <a:srgbClr val="FFFFFF"/>
                </a:solidFill>
                <a:ea typeface="Gill Sans" charset="0"/>
                <a:cs typeface="Gill Sans" charset="0"/>
              </a:rPr>
              <a:t>pipelets</a:t>
            </a:r>
            <a:endParaRPr lang="en-US" sz="2800" dirty="0" smtClean="0">
              <a:solidFill>
                <a:srgbClr val="FFFFFF"/>
              </a:solidFill>
              <a:ea typeface="Gill Sans" charset="0"/>
              <a:cs typeface="Gill Sans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2. Network Function (NF) description </a:t>
            </a:r>
          </a:p>
          <a:p>
            <a:pPr marL="622921" lvl="1" indent="-342900"/>
            <a:r>
              <a:rPr lang="en-US" sz="2400" dirty="0" smtClean="0">
                <a:solidFill>
                  <a:srgbClr val="008000"/>
                </a:solidFill>
              </a:rPr>
              <a:t>Attributes</a:t>
            </a:r>
            <a:r>
              <a:rPr lang="en-US" sz="2400" dirty="0">
                <a:solidFill>
                  <a:srgbClr val="FFFFFF"/>
                </a:solidFill>
              </a:rPr>
              <a:t>: which attributes an NF exports and </a:t>
            </a:r>
            <a:r>
              <a:rPr lang="en-US" sz="2400" dirty="0" smtClean="0">
                <a:solidFill>
                  <a:srgbClr val="FFFFFF"/>
                </a:solidFill>
              </a:rPr>
              <a:t>how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39D830"/>
                </a:solidFill>
              </a:rPr>
              <a:t>Affinity</a:t>
            </a:r>
            <a:r>
              <a:rPr lang="en-US" sz="2400" dirty="0">
                <a:solidFill>
                  <a:srgbClr val="FFFFFF"/>
                </a:solidFill>
              </a:rPr>
              <a:t>: traffic aggregate an NF acts on</a:t>
            </a:r>
          </a:p>
          <a:p>
            <a:pPr lvl="2"/>
            <a:r>
              <a:rPr lang="en-US" sz="2200" i="1" dirty="0">
                <a:solidFill>
                  <a:srgbClr val="FFFFFF"/>
                </a:solidFill>
              </a:rPr>
              <a:t>e.g., “per flow”, “per prefix”, “per port”</a:t>
            </a:r>
            <a:endParaRPr lang="en-US" sz="2200" b="1" i="1" dirty="0">
              <a:solidFill>
                <a:srgbClr val="FFFFFF"/>
              </a:solidFill>
            </a:endParaRPr>
          </a:p>
          <a:p>
            <a:pPr marL="280021" lvl="1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</a:t>
            </a:r>
            <a:endParaRPr lang="en-US" sz="2400" dirty="0">
              <a:solidFill>
                <a:srgbClr val="FFFFFF"/>
              </a:solidFill>
            </a:endParaRPr>
          </a:p>
          <a:p>
            <a:pPr marL="400050" lvl="1" indent="0">
              <a:buNone/>
            </a:pPr>
            <a:endParaRPr lang="en-US" sz="2400" b="1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</a:t>
            </a:r>
            <a:r>
              <a:rPr lang="en-US" dirty="0"/>
              <a:t> </a:t>
            </a:r>
            <a:r>
              <a:rPr lang="en-US" dirty="0" smtClean="0"/>
              <a:t>Operates on Three </a:t>
            </a:r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063"/>
            <a:ext cx="8686800" cy="39433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1. Policy </a:t>
            </a:r>
            <a:r>
              <a:rPr lang="en-US" sz="2800" dirty="0" err="1" smtClean="0">
                <a:solidFill>
                  <a:srgbClr val="FFFFFF"/>
                </a:solidFill>
                <a:ea typeface="Gill Sans" charset="0"/>
                <a:cs typeface="Gill Sans" charset="0"/>
              </a:rPr>
              <a:t>pipelets</a:t>
            </a:r>
            <a:endParaRPr lang="en-US" sz="2800" dirty="0" smtClean="0">
              <a:solidFill>
                <a:srgbClr val="FFFFFF"/>
              </a:solidFill>
              <a:ea typeface="Gill Sans" charset="0"/>
              <a:cs typeface="Gill Sans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2. Network Function (NF) description </a:t>
            </a:r>
          </a:p>
          <a:p>
            <a:pPr marL="622921" lvl="1" indent="-342900"/>
            <a:r>
              <a:rPr lang="en-US" sz="2400" dirty="0" smtClean="0">
                <a:solidFill>
                  <a:srgbClr val="008000"/>
                </a:solidFill>
              </a:rPr>
              <a:t>Attributes</a:t>
            </a:r>
            <a:r>
              <a:rPr lang="en-US" sz="2400" dirty="0">
                <a:solidFill>
                  <a:srgbClr val="FFFFFF"/>
                </a:solidFill>
              </a:rPr>
              <a:t>: which attributes an NF exports and </a:t>
            </a:r>
            <a:r>
              <a:rPr lang="en-US" sz="2400" dirty="0" smtClean="0">
                <a:solidFill>
                  <a:srgbClr val="FFFFFF"/>
                </a:solidFill>
              </a:rPr>
              <a:t>how</a:t>
            </a:r>
          </a:p>
          <a:p>
            <a:pPr lvl="1"/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39D830"/>
                </a:solidFill>
              </a:rPr>
              <a:t>Affinity</a:t>
            </a:r>
            <a:r>
              <a:rPr lang="en-US" sz="2400" dirty="0">
                <a:solidFill>
                  <a:srgbClr val="FFFFFF"/>
                </a:solidFill>
              </a:rPr>
              <a:t>: traffic aggregate an NF acts on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Performance profile (optional) </a:t>
            </a:r>
          </a:p>
          <a:p>
            <a:pPr lvl="2"/>
            <a:r>
              <a:rPr lang="en-US" sz="2200" i="1" dirty="0" smtClean="0">
                <a:solidFill>
                  <a:srgbClr val="FFFFFF"/>
                </a:solidFill>
              </a:rPr>
              <a:t>e.g., per</a:t>
            </a:r>
            <a:r>
              <a:rPr lang="en-US" sz="2200" i="1" dirty="0">
                <a:solidFill>
                  <a:srgbClr val="FFFFFF"/>
                </a:solidFill>
              </a:rPr>
              <a:t>-core throughput</a:t>
            </a:r>
          </a:p>
          <a:p>
            <a:pPr marL="622921" lvl="1" indent="-342900"/>
            <a:endParaRPr lang="en-US" sz="2400" dirty="0">
              <a:solidFill>
                <a:srgbClr val="FFFFFF"/>
              </a:solidFill>
            </a:endParaRPr>
          </a:p>
          <a:p>
            <a:pPr marL="400050" lvl="1" indent="0">
              <a:buNone/>
            </a:pPr>
            <a:endParaRPr lang="en-US" sz="2400" b="1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E2</a:t>
            </a:r>
            <a:r>
              <a:rPr lang="en-US" dirty="0"/>
              <a:t> </a:t>
            </a:r>
            <a:r>
              <a:rPr lang="en-US" dirty="0" smtClean="0"/>
              <a:t>Operates on Three </a:t>
            </a:r>
            <a:r>
              <a:rPr lang="en-US" dirty="0"/>
              <a:t>I</a:t>
            </a:r>
            <a:r>
              <a:rPr lang="en-US" dirty="0" smtClean="0"/>
              <a:t>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063"/>
            <a:ext cx="8686800" cy="39433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1. Policy </a:t>
            </a:r>
            <a:r>
              <a:rPr lang="en-US" sz="2800" dirty="0" err="1" smtClean="0">
                <a:solidFill>
                  <a:srgbClr val="FFFFFF"/>
                </a:solidFill>
                <a:ea typeface="Gill Sans" charset="0"/>
                <a:cs typeface="Gill Sans" charset="0"/>
              </a:rPr>
              <a:t>pipelets</a:t>
            </a:r>
            <a:endParaRPr lang="en-US" sz="2800" dirty="0" smtClean="0">
              <a:solidFill>
                <a:srgbClr val="FFFFFF"/>
              </a:solidFill>
              <a:ea typeface="Gill Sans" charset="0"/>
              <a:cs typeface="Gill Sans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2. Network Function (NF) description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rPr>
              <a:t>3. </a:t>
            </a:r>
            <a:r>
              <a:rPr lang="en-US" sz="28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Hardware </a:t>
            </a:r>
            <a:r>
              <a:rPr lang="en-US" sz="2800" dirty="0">
                <a:solidFill>
                  <a:srgbClr val="FFFFFF"/>
                </a:solidFill>
                <a:ea typeface="Gill Sans" charset="0"/>
                <a:cs typeface="Gill Sans" charset="0"/>
              </a:rPr>
              <a:t>description </a:t>
            </a:r>
            <a:endParaRPr lang="en-US" sz="2800" dirty="0" smtClean="0">
              <a:solidFill>
                <a:srgbClr val="FFFFFF"/>
              </a:solidFill>
              <a:ea typeface="Gill Sans" charset="0"/>
              <a:cs typeface="Gill Sans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 ca</a:t>
            </a:r>
            <a:r>
              <a:rPr lang="en-US" sz="2400" dirty="0" smtClean="0">
                <a:solidFill>
                  <a:srgbClr val="FFFFFF"/>
                </a:solidFill>
              </a:rPr>
              <a:t>pabilities </a:t>
            </a:r>
            <a:r>
              <a:rPr lang="en-US" sz="2400" dirty="0">
                <a:solidFill>
                  <a:srgbClr val="FFFFFF"/>
                </a:solidFill>
              </a:rPr>
              <a:t>of HW infrastructure</a:t>
            </a:r>
          </a:p>
          <a:p>
            <a:pPr lvl="1"/>
            <a:r>
              <a:rPr lang="en-US" sz="2800" i="1" dirty="0" smtClean="0">
                <a:solidFill>
                  <a:srgbClr val="FFFFFF"/>
                </a:solidFill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</a:rPr>
              <a:t>e.g., #</a:t>
            </a:r>
            <a:r>
              <a:rPr lang="en-US" sz="2200" i="1" dirty="0">
                <a:solidFill>
                  <a:srgbClr val="FFFFFF"/>
                </a:solidFill>
              </a:rPr>
              <a:t>cores/server, #ports/switch, bandwidth/link, </a:t>
            </a:r>
            <a:r>
              <a:rPr lang="is-IS" sz="2200" i="1" dirty="0">
                <a:solidFill>
                  <a:srgbClr val="FFFFFF"/>
                </a:solidFill>
              </a:rPr>
              <a:t>…</a:t>
            </a:r>
            <a:r>
              <a:rPr lang="en-US" sz="2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 </a:t>
            </a:r>
          </a:p>
          <a:p>
            <a:pPr marL="622921" lvl="1" indent="-342900"/>
            <a:endParaRPr lang="en-US" sz="2400" dirty="0">
              <a:solidFill>
                <a:srgbClr val="FFFFFF"/>
              </a:solidFill>
            </a:endParaRPr>
          </a:p>
          <a:p>
            <a:pPr marL="400050" lvl="1" indent="0">
              <a:buNone/>
            </a:pPr>
            <a:endParaRPr lang="en-US" sz="2400" b="1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920" y="1699155"/>
            <a:ext cx="1736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Policy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pipelets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919" y="1124851"/>
            <a:ext cx="1927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NF descriptions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58" y="2302026"/>
            <a:ext cx="19804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HW description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53125" y="3073165"/>
            <a:ext cx="1686089" cy="1671443"/>
          </a:xfrm>
          <a:prstGeom prst="rect">
            <a:avLst/>
          </a:prstGeom>
        </p:spPr>
      </p:pic>
      <p:grpSp>
        <p:nvGrpSpPr>
          <p:cNvPr id="119" name="Group 118"/>
          <p:cNvGrpSpPr/>
          <p:nvPr/>
        </p:nvGrpSpPr>
        <p:grpSpPr>
          <a:xfrm>
            <a:off x="3995881" y="2787658"/>
            <a:ext cx="4690919" cy="1997848"/>
            <a:chOff x="3579342" y="4033679"/>
            <a:chExt cx="5142846" cy="2366368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2"/>
            <a:srcRect t="26611" r="71159" b="44976"/>
            <a:stretch/>
          </p:blipFill>
          <p:spPr>
            <a:xfrm rot="16200000">
              <a:off x="6303708" y="5857167"/>
              <a:ext cx="546935" cy="538826"/>
            </a:xfrm>
            <a:prstGeom prst="ellipse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37472" t="68561" r="32089"/>
            <a:stretch/>
          </p:blipFill>
          <p:spPr>
            <a:xfrm rot="15879953">
              <a:off x="6723194" y="4949442"/>
              <a:ext cx="577245" cy="596216"/>
            </a:xfrm>
            <a:prstGeom prst="ellipse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2"/>
            <a:srcRect l="69471" t="28460" b="43127"/>
            <a:stretch/>
          </p:blipFill>
          <p:spPr>
            <a:xfrm rot="16200000">
              <a:off x="5609297" y="4053748"/>
              <a:ext cx="578961" cy="538826"/>
            </a:xfrm>
            <a:prstGeom prst="ellipse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2"/>
            <a:srcRect l="69471" t="28460" b="43127"/>
            <a:stretch/>
          </p:blipFill>
          <p:spPr>
            <a:xfrm rot="16200000">
              <a:off x="6300524" y="4053748"/>
              <a:ext cx="578961" cy="538826"/>
            </a:xfrm>
            <a:prstGeom prst="ellipse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2"/>
            <a:srcRect l="69471" t="28460" b="43127"/>
            <a:stretch/>
          </p:blipFill>
          <p:spPr>
            <a:xfrm rot="16200000">
              <a:off x="6991751" y="4053747"/>
              <a:ext cx="578961" cy="538826"/>
            </a:xfrm>
            <a:prstGeom prst="ellipse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2"/>
            <a:srcRect l="33927" r="34578" b="70432"/>
            <a:stretch/>
          </p:blipFill>
          <p:spPr>
            <a:xfrm rot="16200000">
              <a:off x="4810266" y="5041804"/>
              <a:ext cx="597279" cy="560721"/>
            </a:xfrm>
            <a:prstGeom prst="ellipse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 rotWithShape="1">
            <a:blip r:embed="rId2"/>
            <a:srcRect l="33927" r="34578" b="70432"/>
            <a:stretch/>
          </p:blipFill>
          <p:spPr>
            <a:xfrm rot="16200000">
              <a:off x="5790149" y="5054631"/>
              <a:ext cx="597279" cy="560721"/>
            </a:xfrm>
            <a:prstGeom prst="ellipse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 rotWithShape="1">
            <a:blip r:embed="rId2"/>
            <a:srcRect l="37472" t="68561" r="32089"/>
            <a:stretch/>
          </p:blipFill>
          <p:spPr>
            <a:xfrm rot="16200000">
              <a:off x="8135457" y="4921824"/>
              <a:ext cx="577245" cy="596216"/>
            </a:xfrm>
            <a:prstGeom prst="ellipse">
              <a:avLst/>
            </a:prstGeom>
          </p:spPr>
        </p:pic>
        <p:cxnSp>
          <p:nvCxnSpPr>
            <p:cNvPr id="61" name="Straight Arrow Connector 60"/>
            <p:cNvCxnSpPr>
              <a:stCxn id="53" idx="1"/>
              <a:endCxn id="57" idx="5"/>
            </p:cNvCxnSpPr>
            <p:nvPr/>
          </p:nvCxnSpPr>
          <p:spPr>
            <a:xfrm flipH="1">
              <a:off x="5307150" y="4527855"/>
              <a:ext cx="401124" cy="583139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5885949" y="4566338"/>
              <a:ext cx="190011" cy="50849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6075960" y="4408241"/>
              <a:ext cx="1111641" cy="702753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55" idx="1"/>
              <a:endCxn id="57" idx="5"/>
            </p:cNvCxnSpPr>
            <p:nvPr/>
          </p:nvCxnSpPr>
          <p:spPr>
            <a:xfrm flipH="1">
              <a:off x="5307150" y="4527855"/>
              <a:ext cx="1092351" cy="583139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56" idx="1"/>
              <a:endCxn id="57" idx="5"/>
            </p:cNvCxnSpPr>
            <p:nvPr/>
          </p:nvCxnSpPr>
          <p:spPr>
            <a:xfrm flipH="1">
              <a:off x="5307150" y="4527854"/>
              <a:ext cx="1783578" cy="583140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58" idx="6"/>
            </p:cNvCxnSpPr>
            <p:nvPr/>
          </p:nvCxnSpPr>
          <p:spPr>
            <a:xfrm flipH="1">
              <a:off x="6088789" y="4527854"/>
              <a:ext cx="501216" cy="50849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56" idx="1"/>
              <a:endCxn id="58" idx="6"/>
            </p:cNvCxnSpPr>
            <p:nvPr/>
          </p:nvCxnSpPr>
          <p:spPr>
            <a:xfrm flipH="1">
              <a:off x="6088789" y="4527854"/>
              <a:ext cx="1001939" cy="50849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55" idx="3"/>
            </p:cNvCxnSpPr>
            <p:nvPr/>
          </p:nvCxnSpPr>
          <p:spPr>
            <a:xfrm>
              <a:off x="6780509" y="4527855"/>
              <a:ext cx="905722" cy="508497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5" name="Picture 104"/>
            <p:cNvPicPr>
              <a:picLocks noChangeAspect="1"/>
            </p:cNvPicPr>
            <p:nvPr/>
          </p:nvPicPr>
          <p:blipFill rotWithShape="1">
            <a:blip r:embed="rId2"/>
            <a:srcRect l="37472" t="68561" r="32089"/>
            <a:stretch/>
          </p:blipFill>
          <p:spPr>
            <a:xfrm rot="15879953">
              <a:off x="7460294" y="4916361"/>
              <a:ext cx="577245" cy="596216"/>
            </a:xfrm>
            <a:prstGeom prst="ellipse">
              <a:avLst/>
            </a:prstGeom>
          </p:spPr>
        </p:pic>
        <p:cxnSp>
          <p:nvCxnSpPr>
            <p:cNvPr id="107" name="Straight Arrow Connector 106"/>
            <p:cNvCxnSpPr>
              <a:stCxn id="56" idx="3"/>
              <a:endCxn id="59" idx="7"/>
            </p:cNvCxnSpPr>
            <p:nvPr/>
          </p:nvCxnSpPr>
          <p:spPr>
            <a:xfrm>
              <a:off x="7471736" y="4527854"/>
              <a:ext cx="741550" cy="487992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endCxn id="50" idx="0"/>
            </p:cNvCxnSpPr>
            <p:nvPr/>
          </p:nvCxnSpPr>
          <p:spPr>
            <a:xfrm>
              <a:off x="5188441" y="5494015"/>
              <a:ext cx="1119322" cy="632565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58" idx="3"/>
              <a:endCxn id="50" idx="7"/>
            </p:cNvCxnSpPr>
            <p:nvPr/>
          </p:nvCxnSpPr>
          <p:spPr>
            <a:xfrm>
              <a:off x="6287033" y="5546162"/>
              <a:ext cx="99639" cy="38704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ight Arrow 117"/>
            <p:cNvSpPr/>
            <p:nvPr/>
          </p:nvSpPr>
          <p:spPr>
            <a:xfrm>
              <a:off x="3579342" y="4899383"/>
              <a:ext cx="859555" cy="211611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91748" y="1324913"/>
            <a:ext cx="2312456" cy="1177173"/>
            <a:chOff x="1966711" y="1973918"/>
            <a:chExt cx="2312456" cy="1569564"/>
          </a:xfrm>
        </p:grpSpPr>
        <p:grpSp>
          <p:nvGrpSpPr>
            <p:cNvPr id="35" name="Group 34"/>
            <p:cNvGrpSpPr/>
            <p:nvPr/>
          </p:nvGrpSpPr>
          <p:grpSpPr>
            <a:xfrm rot="16200000">
              <a:off x="1607475" y="2333154"/>
              <a:ext cx="1569564" cy="851091"/>
              <a:chOff x="3603255" y="535467"/>
              <a:chExt cx="1569564" cy="851091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rot="5400000" flipV="1">
                <a:off x="3520353" y="730776"/>
                <a:ext cx="730494" cy="5646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7" idx="1"/>
              </p:cNvCxnSpPr>
              <p:nvPr/>
            </p:nvCxnSpPr>
            <p:spPr>
              <a:xfrm rot="5400000">
                <a:off x="4006102" y="961013"/>
                <a:ext cx="85109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4500462" y="706011"/>
                <a:ext cx="760142" cy="5845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ounded Rectangle 6"/>
            <p:cNvSpPr/>
            <p:nvPr/>
          </p:nvSpPr>
          <p:spPr>
            <a:xfrm>
              <a:off x="2817803" y="2265539"/>
              <a:ext cx="1461364" cy="8991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Sizing</a:t>
              </a:r>
              <a:endParaRPr lang="en-US" sz="2800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06839" y="4698095"/>
            <a:ext cx="15250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policy graph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4125" y="4697189"/>
            <a:ext cx="17748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instance graph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>
                <a:latin typeface="Gill Sans Light" charset="0"/>
                <a:ea typeface="Gill Sans Light" charset="0"/>
                <a:cs typeface="Gill Sans Light" charset="0"/>
              </a:rPr>
              <a:t>26</a:t>
            </a:fld>
            <a:endParaRPr lang="en-US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E2 Operation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84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920" y="1699155"/>
            <a:ext cx="1736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Policy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pipelets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919" y="1124851"/>
            <a:ext cx="1927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NF descriptions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58" y="2302026"/>
            <a:ext cx="19804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HW description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42840" y="1543628"/>
            <a:ext cx="1461364" cy="67432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Sizing</a:t>
            </a:r>
            <a:endParaRPr lang="en-US" sz="28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87224" y="1543628"/>
            <a:ext cx="1670977" cy="67432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Placement</a:t>
            </a:r>
            <a:endParaRPr lang="en-US" sz="25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8" name="Straight Arrow Connector 7"/>
          <p:cNvCxnSpPr>
            <a:stCxn id="7" idx="3"/>
            <a:endCxn id="37" idx="1"/>
          </p:cNvCxnSpPr>
          <p:nvPr/>
        </p:nvCxnSpPr>
        <p:spPr>
          <a:xfrm>
            <a:off x="4304205" y="1880791"/>
            <a:ext cx="683019" cy="0"/>
          </a:xfrm>
          <a:prstGeom prst="straightConnector1">
            <a:avLst/>
          </a:prstGeom>
          <a:ln w="57150" cmpd="sng">
            <a:solidFill>
              <a:srgbClr val="FFFFFF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6014125" y="4697189"/>
            <a:ext cx="17748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instance graph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0513" y="3090300"/>
            <a:ext cx="4680898" cy="1959109"/>
            <a:chOff x="160513" y="4120400"/>
            <a:chExt cx="4680898" cy="2612145"/>
          </a:xfrm>
        </p:grpSpPr>
        <p:grpSp>
          <p:nvGrpSpPr>
            <p:cNvPr id="42" name="Group 41"/>
            <p:cNvGrpSpPr/>
            <p:nvPr/>
          </p:nvGrpSpPr>
          <p:grpSpPr>
            <a:xfrm>
              <a:off x="160513" y="4120400"/>
              <a:ext cx="4059509" cy="2612145"/>
              <a:chOff x="161291" y="3996880"/>
              <a:chExt cx="4059509" cy="2612145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239045" y="3996880"/>
                <a:ext cx="3981755" cy="2612145"/>
                <a:chOff x="938748" y="2508474"/>
                <a:chExt cx="7200187" cy="3974042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2614421" y="2508474"/>
                  <a:ext cx="2062367" cy="3330195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 smtClean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 smtClean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 smtClean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 smtClean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Light" charset="0"/>
                    <a:ea typeface="Gill Sans Light" charset="0"/>
                    <a:cs typeface="Gill Sans Light" charset="0"/>
                  </a:endParaRPr>
                </a:p>
              </p:txBody>
            </p: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942612" y="2724979"/>
                  <a:ext cx="1675673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938748" y="3283311"/>
                  <a:ext cx="1675673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938748" y="5515541"/>
                  <a:ext cx="1675673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4676788" y="2689705"/>
                  <a:ext cx="1835021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>
                  <a:off x="4696765" y="5610213"/>
                  <a:ext cx="1815044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5044311" y="3844685"/>
                  <a:ext cx="0" cy="1351649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prstDash val="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/>
                <p:nvPr/>
              </p:nvCxnSpPr>
              <p:spPr>
                <a:xfrm>
                  <a:off x="938748" y="5074950"/>
                  <a:ext cx="1675673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TextBox 64"/>
                <p:cNvSpPr txBox="1"/>
                <p:nvPr/>
              </p:nvSpPr>
              <p:spPr>
                <a:xfrm>
                  <a:off x="6164758" y="5691247"/>
                  <a:ext cx="1974177" cy="749188"/>
                </a:xfrm>
                <a:prstGeom prst="rect">
                  <a:avLst/>
                </a:prstGeom>
                <a:noFill/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latin typeface="Gill Sans Light" charset="0"/>
                      <a:ea typeface="Gill Sans Light" charset="0"/>
                      <a:cs typeface="Gill Sans Light" charset="0"/>
                    </a:rPr>
                    <a:t>Servers</a:t>
                  </a:r>
                  <a:endParaRPr lang="en-US" dirty="0">
                    <a:latin typeface="Gill Sans Light" charset="0"/>
                    <a:ea typeface="Gill Sans Light" charset="0"/>
                    <a:cs typeface="Gill Sans Light" charset="0"/>
                  </a:endParaRPr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7129335" y="4109405"/>
                  <a:ext cx="0" cy="828087"/>
                </a:xfrm>
                <a:prstGeom prst="line">
                  <a:avLst/>
                </a:prstGeom>
                <a:ln>
                  <a:solidFill>
                    <a:schemeClr val="accent1"/>
                  </a:solidFill>
                  <a:prstDash val="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prstClr val="black"/>
                    <a:srgbClr val="8DCDE5">
                      <a:tint val="45000"/>
                      <a:satMod val="400000"/>
                    </a:srgbClr>
                  </a:duotone>
                </a:blip>
                <a:stretch>
                  <a:fillRect/>
                </a:stretch>
              </p:blipFill>
              <p:spPr>
                <a:xfrm flipH="1">
                  <a:off x="6511809" y="4794369"/>
                  <a:ext cx="1159059" cy="985509"/>
                </a:xfrm>
                <a:prstGeom prst="rect">
                  <a:avLst/>
                </a:prstGeom>
                <a:effectLst/>
              </p:spPr>
            </p:pic>
            <p:pic>
              <p:nvPicPr>
                <p:cNvPr id="69" name="Picture 68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prstClr val="black"/>
                    <a:srgbClr val="8DCDE5">
                      <a:tint val="45000"/>
                      <a:satMod val="400000"/>
                    </a:srgbClr>
                  </a:duotone>
                </a:blip>
                <a:stretch>
                  <a:fillRect/>
                </a:stretch>
              </p:blipFill>
              <p:spPr>
                <a:xfrm flipH="1">
                  <a:off x="6511809" y="3498180"/>
                  <a:ext cx="1159059" cy="985509"/>
                </a:xfrm>
                <a:prstGeom prst="rect">
                  <a:avLst/>
                </a:prstGeom>
                <a:effectLst/>
              </p:spPr>
            </p:pic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prstClr val="black"/>
                    <a:srgbClr val="8DCDE5">
                      <a:tint val="45000"/>
                      <a:satMod val="400000"/>
                    </a:srgbClr>
                  </a:duotone>
                </a:blip>
                <a:stretch>
                  <a:fillRect/>
                </a:stretch>
              </p:blipFill>
              <p:spPr>
                <a:xfrm flipH="1">
                  <a:off x="6511809" y="2513813"/>
                  <a:ext cx="1159059" cy="985509"/>
                </a:xfrm>
                <a:prstGeom prst="rect">
                  <a:avLst/>
                </a:prstGeom>
                <a:effectLst/>
              </p:spPr>
            </p:pic>
            <p:sp>
              <p:nvSpPr>
                <p:cNvPr id="72" name="TextBox 71"/>
                <p:cNvSpPr txBox="1"/>
                <p:nvPr/>
              </p:nvSpPr>
              <p:spPr>
                <a:xfrm>
                  <a:off x="2022786" y="5733328"/>
                  <a:ext cx="3186655" cy="749188"/>
                </a:xfrm>
                <a:prstGeom prst="rect">
                  <a:avLst/>
                </a:prstGeom>
                <a:noFill/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latin typeface="Gill Sans Light" charset="0"/>
                      <a:ea typeface="Gill Sans Light" charset="0"/>
                      <a:cs typeface="Gill Sans Light" charset="0"/>
                    </a:rPr>
                    <a:t>Switch fabric</a:t>
                  </a:r>
                  <a:endParaRPr lang="en-US" dirty="0">
                    <a:latin typeface="Gill Sans Light" charset="0"/>
                    <a:ea typeface="Gill Sans Light" charset="0"/>
                    <a:cs typeface="Gill Sans Light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4688080" y="3006717"/>
                  <a:ext cx="1835021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>
                  <a:off x="4687613" y="3311971"/>
                  <a:ext cx="1835021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4676788" y="3676020"/>
                  <a:ext cx="1835021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/>
                <p:nvPr/>
              </p:nvCxnSpPr>
              <p:spPr>
                <a:xfrm>
                  <a:off x="942612" y="3782765"/>
                  <a:ext cx="1675673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Arrow Connector 77"/>
                <p:cNvCxnSpPr/>
                <p:nvPr/>
              </p:nvCxnSpPr>
              <p:spPr>
                <a:xfrm>
                  <a:off x="4688080" y="5325672"/>
                  <a:ext cx="1835021" cy="0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  <a:headEnd type="arrow"/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9" name="Group 78"/>
                <p:cNvGrpSpPr/>
                <p:nvPr/>
              </p:nvGrpSpPr>
              <p:grpSpPr>
                <a:xfrm>
                  <a:off x="6733518" y="2513813"/>
                  <a:ext cx="723016" cy="2905925"/>
                  <a:chOff x="6733518" y="2513813"/>
                  <a:chExt cx="723016" cy="2905925"/>
                </a:xfrm>
              </p:grpSpPr>
              <p:pic>
                <p:nvPicPr>
                  <p:cNvPr id="80" name="Picture 79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69471" t="28460" b="43127"/>
                  <a:stretch/>
                </p:blipFill>
                <p:spPr>
                  <a:xfrm rot="16200000">
                    <a:off x="6724329" y="2523003"/>
                    <a:ext cx="265142" cy="24676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</p:pic>
              <p:pic>
                <p:nvPicPr>
                  <p:cNvPr id="81" name="Picture 80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33927" r="34578" b="70432"/>
                  <a:stretch/>
                </p:blipFill>
                <p:spPr>
                  <a:xfrm rot="16200000">
                    <a:off x="7031678" y="2873170"/>
                    <a:ext cx="284507" cy="267093"/>
                  </a:xfrm>
                  <a:prstGeom prst="ellipse">
                    <a:avLst/>
                  </a:prstGeom>
                  <a:solidFill>
                    <a:srgbClr val="0000FF"/>
                  </a:solidFill>
                </p:spPr>
              </p:pic>
              <p:pic>
                <p:nvPicPr>
                  <p:cNvPr id="82" name="Picture 81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t="26611" r="71159" b="44976"/>
                  <a:stretch/>
                </p:blipFill>
                <p:spPr>
                  <a:xfrm rot="16200000">
                    <a:off x="6731049" y="4153036"/>
                    <a:ext cx="333122" cy="328183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</p:pic>
              <p:pic>
                <p:nvPicPr>
                  <p:cNvPr id="83" name="Picture 82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37472" t="68561" r="32089"/>
                  <a:stretch/>
                </p:blipFill>
                <p:spPr>
                  <a:xfrm rot="16200000">
                    <a:off x="6896073" y="3857200"/>
                    <a:ext cx="288623" cy="298108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</p:spPr>
              </p:pic>
              <p:pic>
                <p:nvPicPr>
                  <p:cNvPr id="84" name="Picture 83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69471" t="28460" b="43127"/>
                  <a:stretch/>
                </p:blipFill>
                <p:spPr>
                  <a:xfrm rot="16200000">
                    <a:off x="6724329" y="3526813"/>
                    <a:ext cx="265142" cy="246762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</p:pic>
              <p:pic>
                <p:nvPicPr>
                  <p:cNvPr id="85" name="Picture 84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t="26611" r="71159" b="44976"/>
                  <a:stretch/>
                </p:blipFill>
                <p:spPr>
                  <a:xfrm rot="16200000">
                    <a:off x="7063574" y="3494435"/>
                    <a:ext cx="333122" cy="328183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</p:pic>
              <p:pic>
                <p:nvPicPr>
                  <p:cNvPr id="86" name="Picture 85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33927" r="34578" b="70432"/>
                  <a:stretch/>
                </p:blipFill>
                <p:spPr>
                  <a:xfrm rot="16200000">
                    <a:off x="6838027" y="5143938"/>
                    <a:ext cx="284507" cy="267093"/>
                  </a:xfrm>
                  <a:prstGeom prst="ellipse">
                    <a:avLst/>
                  </a:prstGeom>
                  <a:solidFill>
                    <a:srgbClr val="0000FF"/>
                  </a:solidFill>
                </p:spPr>
              </p:pic>
              <p:pic>
                <p:nvPicPr>
                  <p:cNvPr id="87" name="Picture 86"/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l="37472" t="68561" r="32089"/>
                  <a:stretch/>
                </p:blipFill>
                <p:spPr>
                  <a:xfrm rot="16200000">
                    <a:off x="7163168" y="5126371"/>
                    <a:ext cx="288623" cy="298108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</p:spPr>
              </p:pic>
            </p:grpSp>
          </p:grpSp>
          <p:sp>
            <p:nvSpPr>
              <p:cNvPr id="44" name="TextBox 43"/>
              <p:cNvSpPr txBox="1"/>
              <p:nvPr/>
            </p:nvSpPr>
            <p:spPr>
              <a:xfrm>
                <a:off x="161291" y="5002804"/>
                <a:ext cx="843901" cy="779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000FF"/>
                    </a:solidFill>
                    <a:latin typeface="Gill Sans Light" charset="0"/>
                    <a:ea typeface="Gill Sans Light" charset="0"/>
                    <a:cs typeface="Gill Sans Light" charset="0"/>
                  </a:rPr>
                  <a:t>External</a:t>
                </a:r>
              </a:p>
              <a:p>
                <a:r>
                  <a:rPr lang="en-US" sz="1600" dirty="0" smtClean="0">
                    <a:solidFill>
                      <a:srgbClr val="0000FF"/>
                    </a:solidFill>
                    <a:latin typeface="Gill Sans Light" charset="0"/>
                    <a:ea typeface="Gill Sans Light" charset="0"/>
                    <a:cs typeface="Gill Sans Light" charset="0"/>
                  </a:rPr>
                  <a:t>ports</a:t>
                </a:r>
                <a:endParaRPr lang="en-US" sz="1600" dirty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597350" y="4977860"/>
                <a:ext cx="788297" cy="779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dirty="0" smtClean="0">
                    <a:solidFill>
                      <a:srgbClr val="0000FF"/>
                    </a:solidFill>
                    <a:latin typeface="Gill Sans Light" charset="0"/>
                    <a:ea typeface="Gill Sans Light" charset="0"/>
                    <a:cs typeface="Gill Sans Light" charset="0"/>
                  </a:rPr>
                  <a:t>Internal</a:t>
                </a:r>
              </a:p>
              <a:p>
                <a:pPr algn="r"/>
                <a:r>
                  <a:rPr lang="en-US" sz="1600" dirty="0" smtClean="0">
                    <a:solidFill>
                      <a:srgbClr val="0000FF"/>
                    </a:solidFill>
                    <a:latin typeface="Gill Sans Light" charset="0"/>
                    <a:ea typeface="Gill Sans Light" charset="0"/>
                    <a:cs typeface="Gill Sans Light" charset="0"/>
                  </a:rPr>
                  <a:t>ports</a:t>
                </a:r>
                <a:endParaRPr lang="en-US" sz="1600" dirty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</p:grpSp>
        <p:sp>
          <p:nvSpPr>
            <p:cNvPr id="152" name="Right Arrow 151"/>
            <p:cNvSpPr/>
            <p:nvPr/>
          </p:nvSpPr>
          <p:spPr>
            <a:xfrm rot="10800000">
              <a:off x="4207974" y="4971900"/>
              <a:ext cx="633437" cy="211611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>
                <a:latin typeface="Gill Sans Light" charset="0"/>
                <a:ea typeface="Gill Sans Light" charset="0"/>
                <a:cs typeface="Gill Sans Light" charset="0"/>
              </a:rPr>
              <a:t>27</a:t>
            </a:fld>
            <a:endParaRPr lang="en-US"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2104155" y="2078568"/>
            <a:ext cx="730494" cy="423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991750" y="1880791"/>
            <a:ext cx="85109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074508" y="1324913"/>
            <a:ext cx="760142" cy="438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5135311" y="2787658"/>
            <a:ext cx="3551490" cy="1997848"/>
            <a:chOff x="4828545" y="4033679"/>
            <a:chExt cx="3893643" cy="2366368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 rotWithShape="1">
            <a:blip r:embed="rId3"/>
            <a:srcRect t="26611" r="71159" b="44976"/>
            <a:stretch/>
          </p:blipFill>
          <p:spPr>
            <a:xfrm rot="16200000">
              <a:off x="6303708" y="5857167"/>
              <a:ext cx="546935" cy="538826"/>
            </a:xfrm>
            <a:prstGeom prst="ellipse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 rotWithShape="1">
            <a:blip r:embed="rId3"/>
            <a:srcRect l="37472" t="68561" r="32089"/>
            <a:stretch/>
          </p:blipFill>
          <p:spPr>
            <a:xfrm rot="15879953">
              <a:off x="6723194" y="4949442"/>
              <a:ext cx="577245" cy="596216"/>
            </a:xfrm>
            <a:prstGeom prst="ellipse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 rotWithShape="1">
            <a:blip r:embed="rId3"/>
            <a:srcRect l="69471" t="28460" b="43127"/>
            <a:stretch/>
          </p:blipFill>
          <p:spPr>
            <a:xfrm rot="16200000">
              <a:off x="5609297" y="4053748"/>
              <a:ext cx="578961" cy="538826"/>
            </a:xfrm>
            <a:prstGeom prst="ellipse">
              <a:avLst/>
            </a:prstGeom>
          </p:spPr>
        </p:pic>
        <p:pic>
          <p:nvPicPr>
            <p:cNvPr id="93" name="Picture 92"/>
            <p:cNvPicPr>
              <a:picLocks noChangeAspect="1"/>
            </p:cNvPicPr>
            <p:nvPr/>
          </p:nvPicPr>
          <p:blipFill rotWithShape="1">
            <a:blip r:embed="rId3"/>
            <a:srcRect l="69471" t="28460" b="43127"/>
            <a:stretch/>
          </p:blipFill>
          <p:spPr>
            <a:xfrm rot="16200000">
              <a:off x="6300524" y="4053748"/>
              <a:ext cx="578961" cy="538826"/>
            </a:xfrm>
            <a:prstGeom prst="ellipse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 rotWithShape="1">
            <a:blip r:embed="rId3"/>
            <a:srcRect l="69471" t="28460" b="43127"/>
            <a:stretch/>
          </p:blipFill>
          <p:spPr>
            <a:xfrm rot="16200000">
              <a:off x="6991751" y="4053747"/>
              <a:ext cx="578961" cy="538826"/>
            </a:xfrm>
            <a:prstGeom prst="ellipse">
              <a:avLst/>
            </a:prstGeom>
          </p:spPr>
        </p:pic>
        <p:pic>
          <p:nvPicPr>
            <p:cNvPr id="95" name="Picture 94"/>
            <p:cNvPicPr>
              <a:picLocks noChangeAspect="1"/>
            </p:cNvPicPr>
            <p:nvPr/>
          </p:nvPicPr>
          <p:blipFill rotWithShape="1">
            <a:blip r:embed="rId3"/>
            <a:srcRect l="33927" r="34578" b="70432"/>
            <a:stretch/>
          </p:blipFill>
          <p:spPr>
            <a:xfrm rot="16200000">
              <a:off x="4810266" y="5041804"/>
              <a:ext cx="597279" cy="560721"/>
            </a:xfrm>
            <a:prstGeom prst="ellipse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 rotWithShape="1">
            <a:blip r:embed="rId3"/>
            <a:srcRect l="33927" r="34578" b="70432"/>
            <a:stretch/>
          </p:blipFill>
          <p:spPr>
            <a:xfrm rot="16200000">
              <a:off x="5790149" y="5054631"/>
              <a:ext cx="597279" cy="560721"/>
            </a:xfrm>
            <a:prstGeom prst="ellipse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 rotWithShape="1">
            <a:blip r:embed="rId3"/>
            <a:srcRect l="37472" t="68561" r="32089"/>
            <a:stretch/>
          </p:blipFill>
          <p:spPr>
            <a:xfrm rot="16200000">
              <a:off x="8135457" y="4921824"/>
              <a:ext cx="577245" cy="596216"/>
            </a:xfrm>
            <a:prstGeom prst="ellipse">
              <a:avLst/>
            </a:prstGeom>
          </p:spPr>
        </p:pic>
        <p:cxnSp>
          <p:nvCxnSpPr>
            <p:cNvPr id="98" name="Straight Arrow Connector 97"/>
            <p:cNvCxnSpPr>
              <a:stCxn id="92" idx="1"/>
              <a:endCxn id="95" idx="5"/>
            </p:cNvCxnSpPr>
            <p:nvPr/>
          </p:nvCxnSpPr>
          <p:spPr>
            <a:xfrm flipH="1">
              <a:off x="5307150" y="4527855"/>
              <a:ext cx="401124" cy="583139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5885949" y="4566338"/>
              <a:ext cx="190011" cy="50849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6075960" y="4408241"/>
              <a:ext cx="1111641" cy="702753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3" idx="1"/>
              <a:endCxn id="95" idx="5"/>
            </p:cNvCxnSpPr>
            <p:nvPr/>
          </p:nvCxnSpPr>
          <p:spPr>
            <a:xfrm flipH="1">
              <a:off x="5307150" y="4527855"/>
              <a:ext cx="1092351" cy="583139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4" idx="1"/>
              <a:endCxn id="95" idx="5"/>
            </p:cNvCxnSpPr>
            <p:nvPr/>
          </p:nvCxnSpPr>
          <p:spPr>
            <a:xfrm flipH="1">
              <a:off x="5307150" y="4527854"/>
              <a:ext cx="1783578" cy="583140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endCxn id="96" idx="6"/>
            </p:cNvCxnSpPr>
            <p:nvPr/>
          </p:nvCxnSpPr>
          <p:spPr>
            <a:xfrm flipH="1">
              <a:off x="6088789" y="4527854"/>
              <a:ext cx="501216" cy="50849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94" idx="1"/>
              <a:endCxn id="96" idx="6"/>
            </p:cNvCxnSpPr>
            <p:nvPr/>
          </p:nvCxnSpPr>
          <p:spPr>
            <a:xfrm flipH="1">
              <a:off x="6088789" y="4527854"/>
              <a:ext cx="1001939" cy="50849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93" idx="3"/>
            </p:cNvCxnSpPr>
            <p:nvPr/>
          </p:nvCxnSpPr>
          <p:spPr>
            <a:xfrm>
              <a:off x="6780509" y="4527855"/>
              <a:ext cx="905722" cy="508497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6" name="Picture 105"/>
            <p:cNvPicPr>
              <a:picLocks noChangeAspect="1"/>
            </p:cNvPicPr>
            <p:nvPr/>
          </p:nvPicPr>
          <p:blipFill rotWithShape="1">
            <a:blip r:embed="rId3"/>
            <a:srcRect l="37472" t="68561" r="32089"/>
            <a:stretch/>
          </p:blipFill>
          <p:spPr>
            <a:xfrm rot="15879953">
              <a:off x="7460294" y="4916361"/>
              <a:ext cx="577245" cy="596216"/>
            </a:xfrm>
            <a:prstGeom prst="ellipse">
              <a:avLst/>
            </a:prstGeom>
          </p:spPr>
        </p:pic>
        <p:cxnSp>
          <p:nvCxnSpPr>
            <p:cNvPr id="107" name="Straight Arrow Connector 106"/>
            <p:cNvCxnSpPr>
              <a:stCxn id="94" idx="3"/>
              <a:endCxn id="97" idx="7"/>
            </p:cNvCxnSpPr>
            <p:nvPr/>
          </p:nvCxnSpPr>
          <p:spPr>
            <a:xfrm>
              <a:off x="7471736" y="4527854"/>
              <a:ext cx="741550" cy="487992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endCxn id="90" idx="0"/>
            </p:cNvCxnSpPr>
            <p:nvPr/>
          </p:nvCxnSpPr>
          <p:spPr>
            <a:xfrm>
              <a:off x="5188441" y="5494015"/>
              <a:ext cx="1119322" cy="632565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96" idx="3"/>
              <a:endCxn id="90" idx="7"/>
            </p:cNvCxnSpPr>
            <p:nvPr/>
          </p:nvCxnSpPr>
          <p:spPr>
            <a:xfrm>
              <a:off x="6287033" y="5546162"/>
              <a:ext cx="99639" cy="387048"/>
            </a:xfrm>
            <a:prstGeom prst="straightConnector1">
              <a:avLst/>
            </a:prstGeom>
            <a:ln w="9525" cmpd="sng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itle 7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E2 Operation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314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84890" y="2899867"/>
            <a:ext cx="4289778" cy="224363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Goal: minimize switch traffic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A graph partitioning problem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  <a:p>
            <a:pPr>
              <a:lnSpc>
                <a:spcPct val="110000"/>
              </a:lnSpc>
            </a:pP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E2 uses Kernighan-Lin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algo</a:t>
            </a: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Initial placement: O(n</a:t>
            </a:r>
            <a:r>
              <a:rPr lang="en-US" sz="2200" baseline="30000" dirty="0" smtClean="0">
                <a:latin typeface="Gill Sans Light" charset="0"/>
                <a:ea typeface="Gill Sans Light" charset="0"/>
                <a:cs typeface="Gill Sans Light" charset="0"/>
              </a:rPr>
              <a:t>2</a:t>
            </a: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log n)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Incremental placement: O(n)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920" y="1699155"/>
            <a:ext cx="1736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Policy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pipelets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919" y="1124851"/>
            <a:ext cx="1927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NF descriptions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58" y="2302026"/>
            <a:ext cx="19804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HW description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91748" y="1324913"/>
            <a:ext cx="2312456" cy="1177173"/>
            <a:chOff x="1966711" y="1973918"/>
            <a:chExt cx="2312456" cy="1569564"/>
          </a:xfrm>
        </p:grpSpPr>
        <p:grpSp>
          <p:nvGrpSpPr>
            <p:cNvPr id="35" name="Group 34"/>
            <p:cNvGrpSpPr/>
            <p:nvPr/>
          </p:nvGrpSpPr>
          <p:grpSpPr>
            <a:xfrm rot="16200000">
              <a:off x="1607475" y="2333154"/>
              <a:ext cx="1569564" cy="851091"/>
              <a:chOff x="3603255" y="535467"/>
              <a:chExt cx="1569564" cy="851091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rot="5400000" flipV="1">
                <a:off x="3520353" y="730776"/>
                <a:ext cx="730494" cy="5646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7" idx="1"/>
              </p:cNvCxnSpPr>
              <p:nvPr/>
            </p:nvCxnSpPr>
            <p:spPr>
              <a:xfrm rot="5400000">
                <a:off x="4006102" y="961013"/>
                <a:ext cx="85109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4500462" y="706011"/>
                <a:ext cx="760142" cy="5845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ounded Rectangle 6"/>
            <p:cNvSpPr/>
            <p:nvPr/>
          </p:nvSpPr>
          <p:spPr>
            <a:xfrm>
              <a:off x="2817803" y="2265539"/>
              <a:ext cx="1461364" cy="8991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Sizing</a:t>
              </a:r>
              <a:endParaRPr lang="en-US" sz="2800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4987224" y="1543628"/>
            <a:ext cx="1670977" cy="67432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Placement</a:t>
            </a:r>
            <a:endParaRPr lang="en-US" sz="25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8" name="Straight Arrow Connector 7"/>
          <p:cNvCxnSpPr>
            <a:stCxn id="7" idx="3"/>
            <a:endCxn id="37" idx="1"/>
          </p:cNvCxnSpPr>
          <p:nvPr/>
        </p:nvCxnSpPr>
        <p:spPr>
          <a:xfrm>
            <a:off x="4304205" y="1880791"/>
            <a:ext cx="683019" cy="0"/>
          </a:xfrm>
          <a:prstGeom prst="straightConnector1">
            <a:avLst/>
          </a:prstGeom>
          <a:ln w="5715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60514" y="3090300"/>
            <a:ext cx="4059509" cy="1959109"/>
            <a:chOff x="161291" y="3996880"/>
            <a:chExt cx="4059509" cy="2612145"/>
          </a:xfrm>
        </p:grpSpPr>
        <p:grpSp>
          <p:nvGrpSpPr>
            <p:cNvPr id="43" name="Group 42"/>
            <p:cNvGrpSpPr/>
            <p:nvPr/>
          </p:nvGrpSpPr>
          <p:grpSpPr>
            <a:xfrm>
              <a:off x="239045" y="3996880"/>
              <a:ext cx="3981755" cy="2612145"/>
              <a:chOff x="938748" y="2508474"/>
              <a:chExt cx="7200187" cy="397404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2614421" y="2508474"/>
                <a:ext cx="2062367" cy="33301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>
                <a:off x="942612" y="2724979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938748" y="3283311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938748" y="5515541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4676788" y="2689705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4696765" y="5610213"/>
                <a:ext cx="1815044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044311" y="3844685"/>
                <a:ext cx="0" cy="1351649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938748" y="5074950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164758" y="5691247"/>
                <a:ext cx="1974177" cy="749188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Gill Sans Light" charset="0"/>
                    <a:ea typeface="Gill Sans Light" charset="0"/>
                    <a:cs typeface="Gill Sans Light" charset="0"/>
                  </a:rPr>
                  <a:t>Servers</a:t>
                </a:r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7129335" y="4109405"/>
                <a:ext cx="0" cy="828087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4794369"/>
                <a:ext cx="1159059" cy="985509"/>
              </a:xfrm>
              <a:prstGeom prst="rect">
                <a:avLst/>
              </a:prstGeom>
              <a:effectLst/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3498180"/>
                <a:ext cx="1159059" cy="985509"/>
              </a:xfrm>
              <a:prstGeom prst="rect">
                <a:avLst/>
              </a:prstGeom>
              <a:effectLst/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2513813"/>
                <a:ext cx="1159059" cy="985509"/>
              </a:xfrm>
              <a:prstGeom prst="rect">
                <a:avLst/>
              </a:prstGeom>
              <a:effectLst/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2022786" y="5733328"/>
                <a:ext cx="3186655" cy="749188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Gill Sans Light" charset="0"/>
                    <a:ea typeface="Gill Sans Light" charset="0"/>
                    <a:cs typeface="Gill Sans Light" charset="0"/>
                  </a:rPr>
                  <a:t>Switch fabric</a:t>
                </a:r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>
                <a:off x="4688080" y="3006717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4687613" y="3311971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676788" y="3676020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>
                <a:off x="942612" y="3782765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>
                <a:off x="4688080" y="5325672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9" name="Group 78"/>
              <p:cNvGrpSpPr/>
              <p:nvPr/>
            </p:nvGrpSpPr>
            <p:grpSpPr>
              <a:xfrm>
                <a:off x="6733518" y="2513813"/>
                <a:ext cx="723016" cy="2905925"/>
                <a:chOff x="6733518" y="2513813"/>
                <a:chExt cx="723016" cy="2905925"/>
              </a:xfrm>
            </p:grpSpPr>
            <p:pic>
              <p:nvPicPr>
                <p:cNvPr id="80" name="Picture 79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69471" t="28460" b="43127"/>
                <a:stretch/>
              </p:blipFill>
              <p:spPr>
                <a:xfrm rot="16200000">
                  <a:off x="6724329" y="2523003"/>
                  <a:ext cx="265142" cy="246762"/>
                </a:xfrm>
                <a:prstGeom prst="ellipse">
                  <a:avLst/>
                </a:prstGeom>
                <a:solidFill>
                  <a:srgbClr val="FF0000"/>
                </a:solidFill>
              </p:spPr>
            </p:pic>
            <p:pic>
              <p:nvPicPr>
                <p:cNvPr id="81" name="Picture 8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3927" r="34578" b="70432"/>
                <a:stretch/>
              </p:blipFill>
              <p:spPr>
                <a:xfrm rot="16200000">
                  <a:off x="7031678" y="2873170"/>
                  <a:ext cx="284507" cy="267093"/>
                </a:xfrm>
                <a:prstGeom prst="ellipse">
                  <a:avLst/>
                </a:prstGeom>
                <a:solidFill>
                  <a:srgbClr val="0000FF"/>
                </a:solidFill>
              </p:spPr>
            </p:pic>
            <p:pic>
              <p:nvPicPr>
                <p:cNvPr id="82" name="Picture 81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611" r="71159" b="44976"/>
                <a:stretch/>
              </p:blipFill>
              <p:spPr>
                <a:xfrm rot="16200000">
                  <a:off x="6731049" y="4153036"/>
                  <a:ext cx="333122" cy="328183"/>
                </a:xfrm>
                <a:prstGeom prst="ellipse">
                  <a:avLst/>
                </a:prstGeom>
                <a:solidFill>
                  <a:srgbClr val="FFFF00"/>
                </a:solidFill>
              </p:spPr>
            </p:pic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7472" t="68561" r="32089"/>
                <a:stretch/>
              </p:blipFill>
              <p:spPr>
                <a:xfrm rot="16200000">
                  <a:off x="6896073" y="3857200"/>
                  <a:ext cx="288623" cy="29810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  <p:pic>
              <p:nvPicPr>
                <p:cNvPr id="84" name="Picture 83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69471" t="28460" b="43127"/>
                <a:stretch/>
              </p:blipFill>
              <p:spPr>
                <a:xfrm rot="16200000">
                  <a:off x="6724329" y="3526813"/>
                  <a:ext cx="265142" cy="246762"/>
                </a:xfrm>
                <a:prstGeom prst="ellipse">
                  <a:avLst/>
                </a:prstGeom>
                <a:solidFill>
                  <a:srgbClr val="FF0000"/>
                </a:solidFill>
              </p:spPr>
            </p:pic>
            <p:pic>
              <p:nvPicPr>
                <p:cNvPr id="85" name="Picture 84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611" r="71159" b="44976"/>
                <a:stretch/>
              </p:blipFill>
              <p:spPr>
                <a:xfrm rot="16200000">
                  <a:off x="7063574" y="3494435"/>
                  <a:ext cx="333122" cy="328183"/>
                </a:xfrm>
                <a:prstGeom prst="ellipse">
                  <a:avLst/>
                </a:prstGeom>
                <a:solidFill>
                  <a:srgbClr val="FFFF00"/>
                </a:solidFill>
              </p:spPr>
            </p:pic>
            <p:pic>
              <p:nvPicPr>
                <p:cNvPr id="86" name="Picture 85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3927" r="34578" b="70432"/>
                <a:stretch/>
              </p:blipFill>
              <p:spPr>
                <a:xfrm rot="16200000">
                  <a:off x="6838027" y="5143938"/>
                  <a:ext cx="284507" cy="267093"/>
                </a:xfrm>
                <a:prstGeom prst="ellipse">
                  <a:avLst/>
                </a:prstGeom>
                <a:solidFill>
                  <a:srgbClr val="0000FF"/>
                </a:solidFill>
              </p:spPr>
            </p:pic>
            <p:pic>
              <p:nvPicPr>
                <p:cNvPr id="87" name="Picture 86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7472" t="68561" r="32089"/>
                <a:stretch/>
              </p:blipFill>
              <p:spPr>
                <a:xfrm rot="16200000">
                  <a:off x="7163168" y="5126371"/>
                  <a:ext cx="288623" cy="29810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</p:grpSp>
        </p:grpSp>
        <p:sp>
          <p:nvSpPr>
            <p:cNvPr id="44" name="TextBox 43"/>
            <p:cNvSpPr txBox="1"/>
            <p:nvPr/>
          </p:nvSpPr>
          <p:spPr>
            <a:xfrm>
              <a:off x="161291" y="5002804"/>
              <a:ext cx="843901" cy="7797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External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ports</a:t>
              </a:r>
              <a:endParaRPr lang="en-US" sz="1600" dirty="0">
                <a:solidFill>
                  <a:srgbClr val="0000FF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97350" y="4977860"/>
              <a:ext cx="788297" cy="7797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Internal</a:t>
              </a:r>
            </a:p>
            <a:p>
              <a:pPr algn="r"/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ports</a:t>
              </a:r>
              <a:endParaRPr lang="en-US" sz="1600" dirty="0">
                <a:solidFill>
                  <a:srgbClr val="0000FF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48" name="Title 7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E2 Operation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71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920" y="1699155"/>
            <a:ext cx="1736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Policy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pipelets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919" y="1124851"/>
            <a:ext cx="1927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NF descriptions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58" y="2302026"/>
            <a:ext cx="19804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HW description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91748" y="1324913"/>
            <a:ext cx="2312456" cy="1177173"/>
            <a:chOff x="1966711" y="1973918"/>
            <a:chExt cx="2312456" cy="1569564"/>
          </a:xfrm>
        </p:grpSpPr>
        <p:grpSp>
          <p:nvGrpSpPr>
            <p:cNvPr id="35" name="Group 34"/>
            <p:cNvGrpSpPr/>
            <p:nvPr/>
          </p:nvGrpSpPr>
          <p:grpSpPr>
            <a:xfrm rot="16200000">
              <a:off x="1607475" y="2333154"/>
              <a:ext cx="1569564" cy="851091"/>
              <a:chOff x="3603255" y="535467"/>
              <a:chExt cx="1569564" cy="851091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rot="5400000" flipV="1">
                <a:off x="3520353" y="730776"/>
                <a:ext cx="730494" cy="5646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7" idx="1"/>
              </p:cNvCxnSpPr>
              <p:nvPr/>
            </p:nvCxnSpPr>
            <p:spPr>
              <a:xfrm rot="5400000">
                <a:off x="4006102" y="961013"/>
                <a:ext cx="85109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4500462" y="706011"/>
                <a:ext cx="760142" cy="5845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ounded Rectangle 6"/>
            <p:cNvSpPr/>
            <p:nvPr/>
          </p:nvSpPr>
          <p:spPr>
            <a:xfrm>
              <a:off x="2817803" y="2265539"/>
              <a:ext cx="1461364" cy="8991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Sizing</a:t>
              </a:r>
              <a:endParaRPr lang="en-US" sz="2800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cxnSp>
        <p:nvCxnSpPr>
          <p:cNvPr id="8" name="Straight Arrow Connector 7"/>
          <p:cNvCxnSpPr>
            <a:stCxn id="7" idx="3"/>
            <a:endCxn id="37" idx="1"/>
          </p:cNvCxnSpPr>
          <p:nvPr/>
        </p:nvCxnSpPr>
        <p:spPr>
          <a:xfrm>
            <a:off x="4304205" y="1880791"/>
            <a:ext cx="683019" cy="0"/>
          </a:xfrm>
          <a:prstGeom prst="straightConnector1">
            <a:avLst/>
          </a:prstGeom>
          <a:ln w="5715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60514" y="3090300"/>
            <a:ext cx="4059509" cy="1959109"/>
            <a:chOff x="161291" y="3996880"/>
            <a:chExt cx="4059509" cy="2612145"/>
          </a:xfrm>
        </p:grpSpPr>
        <p:grpSp>
          <p:nvGrpSpPr>
            <p:cNvPr id="43" name="Group 42"/>
            <p:cNvGrpSpPr/>
            <p:nvPr/>
          </p:nvGrpSpPr>
          <p:grpSpPr>
            <a:xfrm>
              <a:off x="239045" y="3996880"/>
              <a:ext cx="3981755" cy="2612145"/>
              <a:chOff x="938748" y="2508474"/>
              <a:chExt cx="7200187" cy="397404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2614421" y="2508474"/>
                <a:ext cx="2062367" cy="33301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>
                <a:off x="942612" y="2724979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938748" y="3283311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938748" y="5515541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4676788" y="2689705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4696765" y="5610213"/>
                <a:ext cx="1815044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044311" y="3844685"/>
                <a:ext cx="0" cy="1351649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938748" y="5074950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164758" y="5691247"/>
                <a:ext cx="1974177" cy="749188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Gill Sans Light" charset="0"/>
                    <a:ea typeface="Gill Sans Light" charset="0"/>
                    <a:cs typeface="Gill Sans Light" charset="0"/>
                  </a:rPr>
                  <a:t>Servers</a:t>
                </a:r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7129335" y="4109405"/>
                <a:ext cx="0" cy="828087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4794369"/>
                <a:ext cx="1159059" cy="985509"/>
              </a:xfrm>
              <a:prstGeom prst="rect">
                <a:avLst/>
              </a:prstGeom>
              <a:effectLst/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3498180"/>
                <a:ext cx="1159059" cy="985509"/>
              </a:xfrm>
              <a:prstGeom prst="rect">
                <a:avLst/>
              </a:prstGeom>
              <a:effectLst/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2513813"/>
                <a:ext cx="1159059" cy="985509"/>
              </a:xfrm>
              <a:prstGeom prst="rect">
                <a:avLst/>
              </a:prstGeom>
              <a:effectLst/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2022786" y="5733328"/>
                <a:ext cx="3186655" cy="749188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Gill Sans Light" charset="0"/>
                    <a:ea typeface="Gill Sans Light" charset="0"/>
                    <a:cs typeface="Gill Sans Light" charset="0"/>
                  </a:rPr>
                  <a:t>Switch fabric</a:t>
                </a:r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>
                <a:off x="4688080" y="3006717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4687613" y="3311971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676788" y="3676020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>
                <a:off x="942612" y="3782765"/>
                <a:ext cx="1675673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>
                <a:off x="4688080" y="5325672"/>
                <a:ext cx="1835021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9" name="Group 78"/>
              <p:cNvGrpSpPr/>
              <p:nvPr/>
            </p:nvGrpSpPr>
            <p:grpSpPr>
              <a:xfrm>
                <a:off x="6733518" y="2513813"/>
                <a:ext cx="723016" cy="2905925"/>
                <a:chOff x="6733518" y="2513813"/>
                <a:chExt cx="723016" cy="2905925"/>
              </a:xfrm>
            </p:grpSpPr>
            <p:pic>
              <p:nvPicPr>
                <p:cNvPr id="80" name="Picture 79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69471" t="28460" b="43127"/>
                <a:stretch/>
              </p:blipFill>
              <p:spPr>
                <a:xfrm rot="16200000">
                  <a:off x="6724329" y="2523003"/>
                  <a:ext cx="265142" cy="246762"/>
                </a:xfrm>
                <a:prstGeom prst="ellipse">
                  <a:avLst/>
                </a:prstGeom>
                <a:solidFill>
                  <a:srgbClr val="FF0000"/>
                </a:solidFill>
              </p:spPr>
            </p:pic>
            <p:pic>
              <p:nvPicPr>
                <p:cNvPr id="81" name="Picture 8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3927" r="34578" b="70432"/>
                <a:stretch/>
              </p:blipFill>
              <p:spPr>
                <a:xfrm rot="16200000">
                  <a:off x="7031678" y="2873170"/>
                  <a:ext cx="284507" cy="267093"/>
                </a:xfrm>
                <a:prstGeom prst="ellipse">
                  <a:avLst/>
                </a:prstGeom>
                <a:solidFill>
                  <a:srgbClr val="0000FF"/>
                </a:solidFill>
              </p:spPr>
            </p:pic>
            <p:pic>
              <p:nvPicPr>
                <p:cNvPr id="82" name="Picture 81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611" r="71159" b="44976"/>
                <a:stretch/>
              </p:blipFill>
              <p:spPr>
                <a:xfrm rot="16200000">
                  <a:off x="6731049" y="4153036"/>
                  <a:ext cx="333122" cy="328183"/>
                </a:xfrm>
                <a:prstGeom prst="ellipse">
                  <a:avLst/>
                </a:prstGeom>
                <a:solidFill>
                  <a:srgbClr val="FFFF00"/>
                </a:solidFill>
              </p:spPr>
            </p:pic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7472" t="68561" r="32089"/>
                <a:stretch/>
              </p:blipFill>
              <p:spPr>
                <a:xfrm rot="16200000">
                  <a:off x="6896073" y="3857200"/>
                  <a:ext cx="288623" cy="29810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  <p:pic>
              <p:nvPicPr>
                <p:cNvPr id="84" name="Picture 83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69471" t="28460" b="43127"/>
                <a:stretch/>
              </p:blipFill>
              <p:spPr>
                <a:xfrm rot="16200000">
                  <a:off x="6724329" y="3526813"/>
                  <a:ext cx="265142" cy="246762"/>
                </a:xfrm>
                <a:prstGeom prst="ellipse">
                  <a:avLst/>
                </a:prstGeom>
                <a:solidFill>
                  <a:srgbClr val="FF0000"/>
                </a:solidFill>
              </p:spPr>
            </p:pic>
            <p:pic>
              <p:nvPicPr>
                <p:cNvPr id="85" name="Picture 84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611" r="71159" b="44976"/>
                <a:stretch/>
              </p:blipFill>
              <p:spPr>
                <a:xfrm rot="16200000">
                  <a:off x="7063574" y="3494435"/>
                  <a:ext cx="333122" cy="328183"/>
                </a:xfrm>
                <a:prstGeom prst="ellipse">
                  <a:avLst/>
                </a:prstGeom>
                <a:solidFill>
                  <a:srgbClr val="FFFF00"/>
                </a:solidFill>
              </p:spPr>
            </p:pic>
            <p:pic>
              <p:nvPicPr>
                <p:cNvPr id="86" name="Picture 85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3927" r="34578" b="70432"/>
                <a:stretch/>
              </p:blipFill>
              <p:spPr>
                <a:xfrm rot="16200000">
                  <a:off x="6838027" y="5143938"/>
                  <a:ext cx="284507" cy="267093"/>
                </a:xfrm>
                <a:prstGeom prst="ellipse">
                  <a:avLst/>
                </a:prstGeom>
                <a:solidFill>
                  <a:srgbClr val="0000FF"/>
                </a:solidFill>
              </p:spPr>
            </p:pic>
            <p:pic>
              <p:nvPicPr>
                <p:cNvPr id="87" name="Picture 86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7472" t="68561" r="32089"/>
                <a:stretch/>
              </p:blipFill>
              <p:spPr>
                <a:xfrm rot="16200000">
                  <a:off x="7163168" y="5126371"/>
                  <a:ext cx="288623" cy="29810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</p:grpSp>
        </p:grpSp>
        <p:sp>
          <p:nvSpPr>
            <p:cNvPr id="44" name="TextBox 43"/>
            <p:cNvSpPr txBox="1"/>
            <p:nvPr/>
          </p:nvSpPr>
          <p:spPr>
            <a:xfrm>
              <a:off x="161291" y="5002804"/>
              <a:ext cx="843901" cy="7797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External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ports</a:t>
              </a:r>
              <a:endParaRPr lang="en-US" sz="1600" dirty="0">
                <a:solidFill>
                  <a:srgbClr val="0000FF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97350" y="4977860"/>
              <a:ext cx="788297" cy="7797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Internal</a:t>
              </a:r>
            </a:p>
            <a:p>
              <a:pPr algn="r"/>
              <a:r>
                <a:rPr lang="en-US" sz="1600" dirty="0" smtClean="0">
                  <a:solidFill>
                    <a:srgbClr val="0000FF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ports</a:t>
              </a:r>
              <a:endParaRPr lang="en-US" sz="1600" dirty="0">
                <a:solidFill>
                  <a:srgbClr val="0000FF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7190804" y="1535164"/>
            <a:ext cx="1868531" cy="67432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Composition</a:t>
            </a:r>
            <a:endParaRPr lang="en-US" sz="24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521895" y="1872326"/>
            <a:ext cx="683019" cy="0"/>
          </a:xfrm>
          <a:prstGeom prst="straightConnector1">
            <a:avLst/>
          </a:prstGeom>
          <a:ln w="5715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4987224" y="1543628"/>
            <a:ext cx="1670977" cy="67432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Placement</a:t>
            </a:r>
            <a:endParaRPr lang="en-US" sz="25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82998" y="3094112"/>
            <a:ext cx="4675985" cy="1743637"/>
            <a:chOff x="4182997" y="4125482"/>
            <a:chExt cx="4675985" cy="2324849"/>
          </a:xfrm>
        </p:grpSpPr>
        <p:grpSp>
          <p:nvGrpSpPr>
            <p:cNvPr id="51" name="Group 50"/>
            <p:cNvGrpSpPr/>
            <p:nvPr/>
          </p:nvGrpSpPr>
          <p:grpSpPr>
            <a:xfrm>
              <a:off x="4941050" y="4125482"/>
              <a:ext cx="3917932" cy="2324849"/>
              <a:chOff x="682274" y="2508474"/>
              <a:chExt cx="6988594" cy="3330195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614421" y="2508474"/>
                <a:ext cx="2062367" cy="33301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 cmpd="sng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 smtClean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942612" y="2724979"/>
                <a:ext cx="1675673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938748" y="3283311"/>
                <a:ext cx="1675673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938748" y="5515541"/>
                <a:ext cx="1675673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4676788" y="2689705"/>
                <a:ext cx="1835021" cy="0"/>
              </a:xfrm>
              <a:prstGeom prst="straightConnector1">
                <a:avLst/>
              </a:prstGeom>
              <a:ln>
                <a:solidFill>
                  <a:srgbClr val="D9D9D9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4696765" y="5610213"/>
                <a:ext cx="1815044" cy="0"/>
              </a:xfrm>
              <a:prstGeom prst="straightConnector1">
                <a:avLst/>
              </a:prstGeom>
              <a:ln>
                <a:solidFill>
                  <a:srgbClr val="D9D9D9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938748" y="5074950"/>
                <a:ext cx="1675673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129335" y="4109405"/>
                <a:ext cx="0" cy="828087"/>
              </a:xfrm>
              <a:prstGeom prst="line">
                <a:avLst/>
              </a:prstGeom>
              <a:ln>
                <a:solidFill>
                  <a:schemeClr val="accent1"/>
                </a:solidFill>
                <a:prstDash val="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4794369"/>
                <a:ext cx="1159059" cy="985509"/>
              </a:xfrm>
              <a:prstGeom prst="rect">
                <a:avLst/>
              </a:prstGeom>
              <a:effectLst/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3498180"/>
                <a:ext cx="1159059" cy="985509"/>
              </a:xfrm>
              <a:prstGeom prst="rect">
                <a:avLst/>
              </a:prstGeom>
              <a:effectLst/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8DCDE5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flipH="1">
                <a:off x="6511809" y="2513813"/>
                <a:ext cx="1159059" cy="985509"/>
              </a:xfrm>
              <a:prstGeom prst="rect">
                <a:avLst/>
              </a:prstGeom>
              <a:effectLst/>
            </p:spPr>
          </p:pic>
          <p:cxnSp>
            <p:nvCxnSpPr>
              <p:cNvPr id="88" name="Straight Arrow Connector 87"/>
              <p:cNvCxnSpPr/>
              <p:nvPr/>
            </p:nvCxnSpPr>
            <p:spPr>
              <a:xfrm>
                <a:off x="4688080" y="3006717"/>
                <a:ext cx="1835021" cy="0"/>
              </a:xfrm>
              <a:prstGeom prst="straightConnector1">
                <a:avLst/>
              </a:prstGeom>
              <a:ln>
                <a:solidFill>
                  <a:srgbClr val="D9D9D9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>
                <a:off x="4687613" y="3311971"/>
                <a:ext cx="1835021" cy="0"/>
              </a:xfrm>
              <a:prstGeom prst="straightConnector1">
                <a:avLst/>
              </a:prstGeom>
              <a:ln>
                <a:solidFill>
                  <a:srgbClr val="D9D9D9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4676788" y="3676020"/>
                <a:ext cx="1835021" cy="0"/>
              </a:xfrm>
              <a:prstGeom prst="straightConnector1">
                <a:avLst/>
              </a:prstGeom>
              <a:ln>
                <a:solidFill>
                  <a:srgbClr val="D9D9D9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942612" y="3782765"/>
                <a:ext cx="1675673" cy="0"/>
              </a:xfrm>
              <a:prstGeom prst="straightConnector1">
                <a:avLst/>
              </a:prstGeom>
              <a:ln>
                <a:solidFill>
                  <a:schemeClr val="bg1">
                    <a:lumMod val="85000"/>
                  </a:schemeClr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>
                <a:off x="4688080" y="5325672"/>
                <a:ext cx="1835021" cy="0"/>
              </a:xfrm>
              <a:prstGeom prst="straightConnector1">
                <a:avLst/>
              </a:prstGeom>
              <a:ln>
                <a:solidFill>
                  <a:srgbClr val="A6A6A6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Freeform 92"/>
              <p:cNvSpPr/>
              <p:nvPr/>
            </p:nvSpPr>
            <p:spPr>
              <a:xfrm>
                <a:off x="1234942" y="3362044"/>
                <a:ext cx="5805443" cy="2057694"/>
              </a:xfrm>
              <a:custGeom>
                <a:avLst/>
                <a:gdLst>
                  <a:gd name="connsiteX0" fmla="*/ 47036 w 5805443"/>
                  <a:gd name="connsiteY0" fmla="*/ 2057694 h 2057694"/>
                  <a:gd name="connsiteX1" fmla="*/ 1575690 w 5805443"/>
                  <a:gd name="connsiteY1" fmla="*/ 2045936 h 2057694"/>
                  <a:gd name="connsiteX2" fmla="*/ 3445353 w 5805443"/>
                  <a:gd name="connsiteY2" fmla="*/ 2045936 h 2057694"/>
                  <a:gd name="connsiteX3" fmla="*/ 5538433 w 5805443"/>
                  <a:gd name="connsiteY3" fmla="*/ 2022419 h 2057694"/>
                  <a:gd name="connsiteX4" fmla="*/ 5397327 w 5805443"/>
                  <a:gd name="connsiteY4" fmla="*/ 1881320 h 2057694"/>
                  <a:gd name="connsiteX5" fmla="*/ 3433594 w 5805443"/>
                  <a:gd name="connsiteY5" fmla="*/ 1881320 h 2057694"/>
                  <a:gd name="connsiteX6" fmla="*/ 2586954 w 5805443"/>
                  <a:gd name="connsiteY6" fmla="*/ 905385 h 2057694"/>
                  <a:gd name="connsiteX7" fmla="*/ 3621736 w 5805443"/>
                  <a:gd name="connsiteY7" fmla="*/ 399781 h 2057694"/>
                  <a:gd name="connsiteX8" fmla="*/ 5667781 w 5805443"/>
                  <a:gd name="connsiteY8" fmla="*/ 352748 h 2057694"/>
                  <a:gd name="connsiteX9" fmla="*/ 5373809 w 5805443"/>
                  <a:gd name="connsiteY9" fmla="*/ 246923 h 2057694"/>
                  <a:gd name="connsiteX10" fmla="*/ 3398317 w 5805443"/>
                  <a:gd name="connsiteY10" fmla="*/ 211649 h 2057694"/>
                  <a:gd name="connsiteX11" fmla="*/ 1505137 w 5805443"/>
                  <a:gd name="connsiteY11" fmla="*/ 47033 h 2057694"/>
                  <a:gd name="connsiteX12" fmla="*/ 0 w 5805443"/>
                  <a:gd name="connsiteY12" fmla="*/ 0 h 2057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05443" h="2057694">
                    <a:moveTo>
                      <a:pt x="47036" y="2057694"/>
                    </a:moveTo>
                    <a:lnTo>
                      <a:pt x="1575690" y="2045936"/>
                    </a:lnTo>
                    <a:lnTo>
                      <a:pt x="3445353" y="2045936"/>
                    </a:lnTo>
                    <a:lnTo>
                      <a:pt x="5538433" y="2022419"/>
                    </a:lnTo>
                    <a:cubicBezTo>
                      <a:pt x="5863762" y="1994983"/>
                      <a:pt x="5748133" y="1904836"/>
                      <a:pt x="5397327" y="1881320"/>
                    </a:cubicBezTo>
                    <a:cubicBezTo>
                      <a:pt x="5046521" y="1857804"/>
                      <a:pt x="3901990" y="2043976"/>
                      <a:pt x="3433594" y="1881320"/>
                    </a:cubicBezTo>
                    <a:cubicBezTo>
                      <a:pt x="2965198" y="1718664"/>
                      <a:pt x="2555597" y="1152308"/>
                      <a:pt x="2586954" y="905385"/>
                    </a:cubicBezTo>
                    <a:cubicBezTo>
                      <a:pt x="2618311" y="658462"/>
                      <a:pt x="3108265" y="491887"/>
                      <a:pt x="3621736" y="399781"/>
                    </a:cubicBezTo>
                    <a:cubicBezTo>
                      <a:pt x="4135207" y="307675"/>
                      <a:pt x="5375769" y="378224"/>
                      <a:pt x="5667781" y="352748"/>
                    </a:cubicBezTo>
                    <a:cubicBezTo>
                      <a:pt x="5959793" y="327272"/>
                      <a:pt x="5752053" y="270440"/>
                      <a:pt x="5373809" y="246923"/>
                    </a:cubicBezTo>
                    <a:cubicBezTo>
                      <a:pt x="4995565" y="223406"/>
                      <a:pt x="4043096" y="244964"/>
                      <a:pt x="3398317" y="211649"/>
                    </a:cubicBezTo>
                    <a:cubicBezTo>
                      <a:pt x="2753538" y="178334"/>
                      <a:pt x="2071523" y="82308"/>
                      <a:pt x="1505137" y="47033"/>
                    </a:cubicBezTo>
                    <a:cubicBezTo>
                      <a:pt x="938751" y="11758"/>
                      <a:pt x="0" y="0"/>
                      <a:pt x="0" y="0"/>
                    </a:cubicBezTo>
                  </a:path>
                </a:pathLst>
              </a:custGeom>
              <a:ln w="19050" cmpd="sng">
                <a:solidFill>
                  <a:srgbClr val="FF0000"/>
                </a:solidFill>
                <a:prstDash val="lg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6733518" y="2513813"/>
                <a:ext cx="723016" cy="2905925"/>
                <a:chOff x="6733518" y="2513813"/>
                <a:chExt cx="723016" cy="2905925"/>
              </a:xfrm>
            </p:grpSpPr>
            <p:pic>
              <p:nvPicPr>
                <p:cNvPr id="97" name="Picture 96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69471" t="28460" b="43127"/>
                <a:stretch/>
              </p:blipFill>
              <p:spPr>
                <a:xfrm rot="16200000">
                  <a:off x="6724329" y="2523003"/>
                  <a:ext cx="265142" cy="246762"/>
                </a:xfrm>
                <a:prstGeom prst="ellipse">
                  <a:avLst/>
                </a:prstGeom>
                <a:solidFill>
                  <a:srgbClr val="FF0000"/>
                </a:solidFill>
              </p:spPr>
            </p:pic>
            <p:pic>
              <p:nvPicPr>
                <p:cNvPr id="98" name="Picture 97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3927" r="34578" b="70432"/>
                <a:stretch/>
              </p:blipFill>
              <p:spPr>
                <a:xfrm rot="16200000">
                  <a:off x="7031678" y="2873170"/>
                  <a:ext cx="284507" cy="267093"/>
                </a:xfrm>
                <a:prstGeom prst="ellipse">
                  <a:avLst/>
                </a:prstGeom>
                <a:solidFill>
                  <a:srgbClr val="0000FF"/>
                </a:solidFill>
              </p:spPr>
            </p:pic>
            <p:pic>
              <p:nvPicPr>
                <p:cNvPr id="99" name="Picture 98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611" r="71159" b="44976"/>
                <a:stretch/>
              </p:blipFill>
              <p:spPr>
                <a:xfrm rot="16200000">
                  <a:off x="6731049" y="4153036"/>
                  <a:ext cx="333122" cy="328183"/>
                </a:xfrm>
                <a:prstGeom prst="ellipse">
                  <a:avLst/>
                </a:prstGeom>
                <a:solidFill>
                  <a:srgbClr val="FFFF00"/>
                </a:solidFill>
              </p:spPr>
            </p:pic>
            <p:pic>
              <p:nvPicPr>
                <p:cNvPr id="100" name="Picture 99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7472" t="68561" r="32089"/>
                <a:stretch/>
              </p:blipFill>
              <p:spPr>
                <a:xfrm rot="16200000">
                  <a:off x="6896073" y="3857200"/>
                  <a:ext cx="288623" cy="29810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  <p:pic>
              <p:nvPicPr>
                <p:cNvPr id="101" name="Picture 100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69471" t="28460" b="43127"/>
                <a:stretch/>
              </p:blipFill>
              <p:spPr>
                <a:xfrm rot="16200000">
                  <a:off x="6724329" y="3526813"/>
                  <a:ext cx="265142" cy="246762"/>
                </a:xfrm>
                <a:prstGeom prst="ellipse">
                  <a:avLst/>
                </a:prstGeom>
                <a:solidFill>
                  <a:srgbClr val="FF0000"/>
                </a:solidFill>
              </p:spPr>
            </p:pic>
            <p:pic>
              <p:nvPicPr>
                <p:cNvPr id="102" name="Picture 101"/>
                <p:cNvPicPr>
                  <a:picLocks noChangeAspect="1"/>
                </p:cNvPicPr>
                <p:nvPr/>
              </p:nvPicPr>
              <p:blipFill rotWithShape="1">
                <a:blip r:embed="rId3"/>
                <a:srcRect t="26611" r="71159" b="44976"/>
                <a:stretch/>
              </p:blipFill>
              <p:spPr>
                <a:xfrm rot="16200000">
                  <a:off x="7063574" y="3494435"/>
                  <a:ext cx="333122" cy="328183"/>
                </a:xfrm>
                <a:prstGeom prst="ellipse">
                  <a:avLst/>
                </a:prstGeom>
                <a:solidFill>
                  <a:srgbClr val="FFFF00"/>
                </a:solidFill>
              </p:spPr>
            </p:pic>
            <p:pic>
              <p:nvPicPr>
                <p:cNvPr id="103" name="Picture 102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3927" r="34578" b="70432"/>
                <a:stretch/>
              </p:blipFill>
              <p:spPr>
                <a:xfrm rot="16200000">
                  <a:off x="6838027" y="5143938"/>
                  <a:ext cx="284507" cy="267093"/>
                </a:xfrm>
                <a:prstGeom prst="ellipse">
                  <a:avLst/>
                </a:prstGeom>
                <a:solidFill>
                  <a:srgbClr val="0000FF"/>
                </a:solidFill>
              </p:spPr>
            </p:pic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7472" t="68561" r="32089"/>
                <a:stretch/>
              </p:blipFill>
              <p:spPr>
                <a:xfrm rot="16200000">
                  <a:off x="7163168" y="5126371"/>
                  <a:ext cx="288623" cy="29810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</p:spPr>
            </p:pic>
          </p:grpSp>
          <p:sp>
            <p:nvSpPr>
              <p:cNvPr id="95" name="Freeform 94"/>
              <p:cNvSpPr/>
              <p:nvPr/>
            </p:nvSpPr>
            <p:spPr>
              <a:xfrm>
                <a:off x="1046800" y="2797648"/>
                <a:ext cx="5906986" cy="425519"/>
              </a:xfrm>
              <a:custGeom>
                <a:avLst/>
                <a:gdLst>
                  <a:gd name="connsiteX0" fmla="*/ 0 w 5906986"/>
                  <a:gd name="connsiteY0" fmla="*/ 0 h 425519"/>
                  <a:gd name="connsiteX1" fmla="*/ 1940215 w 5906986"/>
                  <a:gd name="connsiteY1" fmla="*/ 23516 h 425519"/>
                  <a:gd name="connsiteX2" fmla="*/ 3492387 w 5906986"/>
                  <a:gd name="connsiteY2" fmla="*/ 129341 h 425519"/>
                  <a:gd name="connsiteX3" fmla="*/ 5561950 w 5906986"/>
                  <a:gd name="connsiteY3" fmla="*/ 129341 h 425519"/>
                  <a:gd name="connsiteX4" fmla="*/ 5703057 w 5906986"/>
                  <a:gd name="connsiteY4" fmla="*/ 270440 h 425519"/>
                  <a:gd name="connsiteX5" fmla="*/ 3515905 w 5906986"/>
                  <a:gd name="connsiteY5" fmla="*/ 293956 h 425519"/>
                  <a:gd name="connsiteX6" fmla="*/ 1281718 w 5906986"/>
                  <a:gd name="connsiteY6" fmla="*/ 411539 h 425519"/>
                  <a:gd name="connsiteX7" fmla="*/ 47035 w 5906986"/>
                  <a:gd name="connsiteY7" fmla="*/ 423297 h 425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06986" h="425519">
                    <a:moveTo>
                      <a:pt x="0" y="0"/>
                    </a:moveTo>
                    <a:cubicBezTo>
                      <a:pt x="679075" y="979"/>
                      <a:pt x="1358151" y="1959"/>
                      <a:pt x="1940215" y="23516"/>
                    </a:cubicBezTo>
                    <a:cubicBezTo>
                      <a:pt x="2522279" y="45073"/>
                      <a:pt x="2888765" y="111704"/>
                      <a:pt x="3492387" y="129341"/>
                    </a:cubicBezTo>
                    <a:cubicBezTo>
                      <a:pt x="4096009" y="146978"/>
                      <a:pt x="5193505" y="105825"/>
                      <a:pt x="5561950" y="129341"/>
                    </a:cubicBezTo>
                    <a:cubicBezTo>
                      <a:pt x="5930395" y="152858"/>
                      <a:pt x="6044064" y="243004"/>
                      <a:pt x="5703057" y="270440"/>
                    </a:cubicBezTo>
                    <a:cubicBezTo>
                      <a:pt x="5362050" y="297876"/>
                      <a:pt x="4252795" y="270440"/>
                      <a:pt x="3515905" y="293956"/>
                    </a:cubicBezTo>
                    <a:cubicBezTo>
                      <a:pt x="2779015" y="317473"/>
                      <a:pt x="1859863" y="389982"/>
                      <a:pt x="1281718" y="411539"/>
                    </a:cubicBezTo>
                    <a:cubicBezTo>
                      <a:pt x="703573" y="433096"/>
                      <a:pt x="47035" y="423297"/>
                      <a:pt x="47035" y="423297"/>
                    </a:cubicBezTo>
                  </a:path>
                </a:pathLst>
              </a:custGeom>
              <a:ln w="28575" cmpd="sng">
                <a:solidFill>
                  <a:schemeClr val="tx1"/>
                </a:solidFill>
                <a:prstDash val="sysDash"/>
                <a:headEnd type="triangle" w="lg" len="lg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682274" y="3877099"/>
                <a:ext cx="2975349" cy="1083910"/>
              </a:xfrm>
              <a:custGeom>
                <a:avLst/>
                <a:gdLst>
                  <a:gd name="connsiteX0" fmla="*/ 0 w 2975349"/>
                  <a:gd name="connsiteY0" fmla="*/ 37583 h 1157703"/>
                  <a:gd name="connsiteX1" fmla="*/ 2104840 w 2975349"/>
                  <a:gd name="connsiteY1" fmla="*/ 25825 h 1157703"/>
                  <a:gd name="connsiteX2" fmla="*/ 2974997 w 2975349"/>
                  <a:gd name="connsiteY2" fmla="*/ 331540 h 1157703"/>
                  <a:gd name="connsiteX3" fmla="*/ 2022528 w 2975349"/>
                  <a:gd name="connsiteY3" fmla="*/ 1048793 h 1157703"/>
                  <a:gd name="connsiteX4" fmla="*/ 975987 w 2975349"/>
                  <a:gd name="connsiteY4" fmla="*/ 1154617 h 1157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5349" h="1157703">
                    <a:moveTo>
                      <a:pt x="0" y="37583"/>
                    </a:moveTo>
                    <a:cubicBezTo>
                      <a:pt x="804503" y="7207"/>
                      <a:pt x="1609007" y="-23168"/>
                      <a:pt x="2104840" y="25825"/>
                    </a:cubicBezTo>
                    <a:cubicBezTo>
                      <a:pt x="2600673" y="74818"/>
                      <a:pt x="2988716" y="161045"/>
                      <a:pt x="2974997" y="331540"/>
                    </a:cubicBezTo>
                    <a:cubicBezTo>
                      <a:pt x="2961278" y="502035"/>
                      <a:pt x="2355696" y="911613"/>
                      <a:pt x="2022528" y="1048793"/>
                    </a:cubicBezTo>
                    <a:cubicBezTo>
                      <a:pt x="1689360" y="1185973"/>
                      <a:pt x="975987" y="1154617"/>
                      <a:pt x="975987" y="1154617"/>
                    </a:cubicBezTo>
                  </a:path>
                </a:pathLst>
              </a:custGeom>
              <a:ln w="28575" cmpd="sng">
                <a:solidFill>
                  <a:srgbClr val="0000FF"/>
                </a:solidFill>
                <a:prstDash val="sysDash"/>
                <a:headEnd type="none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</p:grpSp>
        <p:sp>
          <p:nvSpPr>
            <p:cNvPr id="105" name="Right Arrow 104"/>
            <p:cNvSpPr/>
            <p:nvPr/>
          </p:nvSpPr>
          <p:spPr>
            <a:xfrm>
              <a:off x="4182997" y="5107549"/>
              <a:ext cx="633437" cy="211611"/>
            </a:xfrm>
            <a:prstGeom prst="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4869201"/>
            <a:ext cx="2133600" cy="273844"/>
          </a:xfrm>
        </p:spPr>
        <p:txBody>
          <a:bodyPr anchor="b"/>
          <a:lstStyle/>
          <a:p>
            <a:fld id="{585C87C9-AB45-F146-87C6-5E2DA9ED9E92}" type="slidenum">
              <a:rPr lang="en-US" sz="130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29</a:t>
            </a:fld>
            <a:endParaRPr lang="en-US" sz="130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6" name="Title 7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E2 Operation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903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50837" y="226588"/>
            <a:ext cx="7525820" cy="1927736"/>
            <a:chOff x="650837" y="302117"/>
            <a:chExt cx="7525820" cy="2570315"/>
          </a:xfrm>
        </p:grpSpPr>
        <p:sp>
          <p:nvSpPr>
            <p:cNvPr id="78" name="Horizontal Scroll 77"/>
            <p:cNvSpPr/>
            <p:nvPr/>
          </p:nvSpPr>
          <p:spPr>
            <a:xfrm>
              <a:off x="650837" y="302117"/>
              <a:ext cx="7432610" cy="2570315"/>
            </a:xfrm>
            <a:prstGeom prst="horizontalScroll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99913" y="566400"/>
              <a:ext cx="876744" cy="876744"/>
            </a:xfrm>
            <a:prstGeom prst="rect">
              <a:avLst/>
            </a:prstGeom>
          </p:spPr>
        </p:pic>
      </p:grpSp>
      <p:cxnSp>
        <p:nvCxnSpPr>
          <p:cNvPr id="44" name="Straight Connector 43"/>
          <p:cNvCxnSpPr>
            <a:stCxn id="34" idx="0"/>
          </p:cNvCxnSpPr>
          <p:nvPr/>
        </p:nvCxnSpPr>
        <p:spPr bwMode="auto">
          <a:xfrm flipV="1">
            <a:off x="1870872" y="3327530"/>
            <a:ext cx="1701031" cy="109229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4014791" y="3416036"/>
            <a:ext cx="1106487" cy="55364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flipV="1">
            <a:off x="4102102" y="4344723"/>
            <a:ext cx="1285875" cy="557213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1750079" y="4502597"/>
            <a:ext cx="1566210" cy="39934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5759453" y="3786321"/>
            <a:ext cx="1198563" cy="37266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1296988" y="4200659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127378" y="4578086"/>
            <a:ext cx="1147763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2998788" y="3126715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4814888" y="3949436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472238" y="3377936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066800" y="2219654"/>
            <a:ext cx="6663266" cy="328166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320008">
              <a:defRPr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Global Network View    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0" name="Group 1"/>
          <p:cNvGrpSpPr/>
          <p:nvPr/>
        </p:nvGrpSpPr>
        <p:grpSpPr>
          <a:xfrm>
            <a:off x="5830884" y="2176814"/>
            <a:ext cx="1158240" cy="410441"/>
            <a:chOff x="5257800" y="3124200"/>
            <a:chExt cx="1158240" cy="547255"/>
          </a:xfrm>
          <a:effectLst>
            <a:outerShdw blurRad="50800" dist="50800" dir="10260000" algn="tl" rotWithShape="0">
              <a:srgbClr val="000000">
                <a:alpha val="54000"/>
              </a:srgbClr>
            </a:outerShdw>
          </a:effectLst>
        </p:grpSpPr>
        <p:sp>
          <p:nvSpPr>
            <p:cNvPr id="33" name="Oval 32"/>
            <p:cNvSpPr/>
            <p:nvPr/>
          </p:nvSpPr>
          <p:spPr>
            <a:xfrm>
              <a:off x="5257800" y="33528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562600" y="31242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943600" y="33528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248400" y="32004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638800" y="35052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flipV="1">
              <a:off x="5400890" y="3266108"/>
              <a:ext cx="186260" cy="11103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2"/>
              <a:endCxn id="33" idx="5"/>
            </p:cNvCxnSpPr>
            <p:nvPr/>
          </p:nvCxnSpPr>
          <p:spPr>
            <a:xfrm flipH="1" flipV="1">
              <a:off x="5400890" y="3494708"/>
              <a:ext cx="2379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1" idx="1"/>
              <a:endCxn id="40" idx="5"/>
            </p:cNvCxnSpPr>
            <p:nvPr/>
          </p:nvCxnSpPr>
          <p:spPr>
            <a:xfrm flipH="1" flipV="1">
              <a:off x="5705690" y="3266108"/>
              <a:ext cx="262460" cy="11103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6"/>
              <a:endCxn id="41" idx="3"/>
            </p:cNvCxnSpPr>
            <p:nvPr/>
          </p:nvCxnSpPr>
          <p:spPr>
            <a:xfrm flipV="1">
              <a:off x="5806440" y="3494708"/>
              <a:ext cx="1617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6111240" y="3342308"/>
              <a:ext cx="1617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828800" y="2547820"/>
            <a:ext cx="5257800" cy="1728640"/>
            <a:chOff x="2926080" y="4076510"/>
            <a:chExt cx="8412480" cy="2765823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926080" y="4076510"/>
              <a:ext cx="0" cy="276582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 flipH="1">
              <a:off x="5715041" y="4076510"/>
              <a:ext cx="15199" cy="1106038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 bwMode="auto">
            <a:xfrm>
              <a:off x="8620761" y="4076510"/>
              <a:ext cx="35559" cy="22749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 bwMode="auto">
            <a:xfrm>
              <a:off x="11338560" y="4076510"/>
              <a:ext cx="0" cy="147475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143883" y="2819687"/>
            <a:ext cx="6666826" cy="1323996"/>
            <a:chOff x="1143883" y="3759583"/>
            <a:chExt cx="6666826" cy="1765328"/>
          </a:xfrm>
        </p:grpSpPr>
        <p:sp>
          <p:nvSpPr>
            <p:cNvPr id="56" name="Rounded Rectangle 55"/>
            <p:cNvSpPr/>
            <p:nvPr/>
          </p:nvSpPr>
          <p:spPr>
            <a:xfrm>
              <a:off x="1143883" y="5087357"/>
              <a:ext cx="1410933" cy="43755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/>
            <a:p>
              <a:pPr algn="ctr" defTabSz="320008">
                <a:defRPr/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Router View</a:t>
              </a:r>
              <a:endParaRPr lang="en-US" sz="16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873375" y="3759583"/>
              <a:ext cx="1410933" cy="43755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/>
            <a:p>
              <a:pPr algn="ctr" defTabSz="320008">
                <a:defRPr/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Router View</a:t>
              </a:r>
              <a:endParaRPr lang="en-US" sz="16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4706431" y="4897673"/>
              <a:ext cx="1410933" cy="43755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/>
            <a:p>
              <a:pPr algn="ctr" defTabSz="320008">
                <a:defRPr/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Router View</a:t>
              </a:r>
              <a:endParaRPr lang="en-US" sz="16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399776" y="4168953"/>
              <a:ext cx="1410933" cy="43755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/>
            <a:p>
              <a:pPr algn="ctr" defTabSz="320008">
                <a:defRPr/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Router View</a:t>
              </a:r>
              <a:endParaRPr lang="en-US" sz="1600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7098" y="2875492"/>
            <a:ext cx="6769389" cy="1746209"/>
            <a:chOff x="747097" y="3833989"/>
            <a:chExt cx="6769389" cy="2328279"/>
          </a:xfrm>
        </p:grpSpPr>
        <p:sp>
          <p:nvSpPr>
            <p:cNvPr id="145" name="AutoShape 7"/>
            <p:cNvSpPr>
              <a:spLocks noChangeArrowheads="1"/>
            </p:cNvSpPr>
            <p:nvPr/>
          </p:nvSpPr>
          <p:spPr bwMode="auto">
            <a:xfrm>
              <a:off x="6368724" y="5492343"/>
              <a:ext cx="1147762" cy="669925"/>
            </a:xfrm>
            <a:prstGeom prst="can">
              <a:avLst>
                <a:gd name="adj" fmla="val 43620"/>
              </a:avLst>
            </a:prstGeom>
            <a:solidFill>
              <a:srgbClr val="FF41DD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1431" tIns="45716" rIns="91431" bIns="45716" anchor="ctr"/>
            <a:lstStyle/>
            <a:p>
              <a:pPr algn="ctr" defTabSz="320008">
                <a:defRPr/>
              </a:pPr>
              <a:endParaRPr lang="en-US" sz="1700" dirty="0" smtClean="0">
                <a:solidFill>
                  <a:prstClr val="black"/>
                </a:solidFill>
                <a:latin typeface="Calibri"/>
              </a:endParaRPr>
            </a:p>
            <a:p>
              <a:pPr algn="ctr" defTabSz="320008">
                <a:defRPr/>
              </a:pPr>
              <a:r>
                <a:rPr lang="en-US" sz="1700" dirty="0" smtClean="0">
                  <a:solidFill>
                    <a:prstClr val="black"/>
                  </a:solidFill>
                  <a:latin typeface="Calibri"/>
                </a:rPr>
                <a:t>Firewall</a:t>
              </a:r>
              <a:endParaRPr lang="en-US" sz="1700" dirty="0">
                <a:solidFill>
                  <a:prstClr val="black"/>
                </a:solidFill>
                <a:latin typeface="Calibri"/>
              </a:endParaRPr>
            </a:p>
            <a:p>
              <a:pPr algn="ctr" defTabSz="320008">
                <a:defRPr/>
              </a:pPr>
              <a:endParaRPr lang="en-US" sz="17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6" name="AutoShape 7"/>
            <p:cNvSpPr>
              <a:spLocks noChangeArrowheads="1"/>
            </p:cNvSpPr>
            <p:nvPr/>
          </p:nvSpPr>
          <p:spPr bwMode="auto">
            <a:xfrm>
              <a:off x="747097" y="4811469"/>
              <a:ext cx="1147762" cy="669925"/>
            </a:xfrm>
            <a:prstGeom prst="can">
              <a:avLst>
                <a:gd name="adj" fmla="val 43620"/>
              </a:avLst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1431" tIns="45716" rIns="91431" bIns="45716" anchor="ctr"/>
            <a:lstStyle/>
            <a:p>
              <a:pPr algn="ctr" defTabSz="320008">
                <a:defRPr/>
              </a:pPr>
              <a:r>
                <a:rPr lang="en-US" sz="1700" dirty="0" smtClean="0">
                  <a:solidFill>
                    <a:prstClr val="black"/>
                  </a:solidFill>
                  <a:latin typeface="Calibri"/>
                </a:rPr>
                <a:t/>
              </a:r>
              <a:br>
                <a:rPr lang="en-US" sz="1700" dirty="0" smtClean="0">
                  <a:solidFill>
                    <a:prstClr val="black"/>
                  </a:solidFill>
                  <a:latin typeface="Calibri"/>
                </a:rPr>
              </a:br>
              <a:r>
                <a:rPr lang="en-US" sz="1700" dirty="0" smtClean="0">
                  <a:solidFill>
                    <a:prstClr val="black"/>
                  </a:solidFill>
                  <a:latin typeface="Calibri"/>
                </a:rPr>
                <a:t>IDS</a:t>
              </a:r>
              <a:endParaRPr lang="en-US" sz="1700" dirty="0">
                <a:solidFill>
                  <a:prstClr val="black"/>
                </a:solidFill>
                <a:latin typeface="Calibri"/>
              </a:endParaRPr>
            </a:p>
            <a:p>
              <a:pPr algn="ctr" defTabSz="320008">
                <a:defRPr/>
              </a:pPr>
              <a:endParaRPr lang="en-US" sz="17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7" name="AutoShape 7"/>
            <p:cNvSpPr>
              <a:spLocks noChangeArrowheads="1"/>
            </p:cNvSpPr>
            <p:nvPr/>
          </p:nvSpPr>
          <p:spPr bwMode="auto">
            <a:xfrm>
              <a:off x="4413747" y="3833989"/>
              <a:ext cx="1147762" cy="669925"/>
            </a:xfrm>
            <a:prstGeom prst="can">
              <a:avLst>
                <a:gd name="adj" fmla="val 43620"/>
              </a:avLst>
            </a:prstGeom>
            <a:solidFill>
              <a:srgbClr val="39D830"/>
            </a:soli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1431" tIns="45716" rIns="91431" bIns="45716" anchor="ctr"/>
            <a:lstStyle/>
            <a:p>
              <a:pPr algn="ctr" defTabSz="320008">
                <a:defRPr/>
              </a:pPr>
              <a:r>
                <a:rPr lang="en-US" sz="1700" dirty="0" smtClean="0">
                  <a:solidFill>
                    <a:prstClr val="black"/>
                  </a:solidFill>
                  <a:latin typeface="Calibri"/>
                </a:rPr>
                <a:t/>
              </a:r>
              <a:br>
                <a:rPr lang="en-US" sz="1700" dirty="0" smtClean="0">
                  <a:solidFill>
                    <a:prstClr val="black"/>
                  </a:solidFill>
                  <a:latin typeface="Calibri"/>
                </a:rPr>
              </a:br>
              <a:r>
                <a:rPr lang="en-US" sz="1700" dirty="0" smtClean="0">
                  <a:solidFill>
                    <a:prstClr val="black"/>
                  </a:solidFill>
                  <a:latin typeface="Calibri"/>
                </a:rPr>
                <a:t>WAN opt</a:t>
              </a:r>
              <a:endParaRPr lang="en-US" sz="1700" dirty="0">
                <a:solidFill>
                  <a:prstClr val="black"/>
                </a:solidFill>
                <a:latin typeface="Calibri"/>
              </a:endParaRPr>
            </a:p>
            <a:p>
              <a:pPr algn="ctr" defTabSz="320008">
                <a:defRPr/>
              </a:pPr>
              <a:endParaRPr lang="en-US" sz="17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9567" y="2792269"/>
            <a:ext cx="7252991" cy="1898593"/>
            <a:chOff x="619566" y="3723025"/>
            <a:chExt cx="7252991" cy="2531457"/>
          </a:xfrm>
        </p:grpSpPr>
        <p:grpSp>
          <p:nvGrpSpPr>
            <p:cNvPr id="4" name="Group 3"/>
            <p:cNvGrpSpPr/>
            <p:nvPr/>
          </p:nvGrpSpPr>
          <p:grpSpPr>
            <a:xfrm>
              <a:off x="619566" y="4621630"/>
              <a:ext cx="1142232" cy="1041790"/>
              <a:chOff x="969674" y="1993565"/>
              <a:chExt cx="1142232" cy="104179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969674" y="1993565"/>
                <a:ext cx="1142232" cy="1041790"/>
                <a:chOff x="969674" y="1993565"/>
                <a:chExt cx="1142232" cy="1041790"/>
              </a:xfrm>
            </p:grpSpPr>
            <p:pic>
              <p:nvPicPr>
                <p:cNvPr id="194" name="Picture 20"/>
                <p:cNvPicPr>
                  <a:picLocks noChangeArrowheads="1"/>
                </p:cNvPicPr>
                <p:nvPr/>
              </p:nvPicPr>
              <p:blipFill>
                <a:blip r:embed="rId4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296988" y="1993565"/>
                  <a:ext cx="814918" cy="10417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>
                          <a:alpha val="94901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95" name="Picture 20"/>
                <p:cNvPicPr>
                  <a:picLocks noChangeArrowheads="1"/>
                </p:cNvPicPr>
                <p:nvPr/>
              </p:nvPicPr>
              <p:blipFill>
                <a:blip r:embed="rId4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969674" y="1993565"/>
                  <a:ext cx="814918" cy="10417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>
                          <a:alpha val="94901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97" name="Rounded Rectangle 196"/>
              <p:cNvSpPr/>
              <p:nvPr/>
            </p:nvSpPr>
            <p:spPr>
              <a:xfrm>
                <a:off x="1406507" y="2503416"/>
                <a:ext cx="534851" cy="263277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IDS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1406507" y="2166684"/>
                <a:ext cx="534851" cy="263277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IDS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6730325" y="5212692"/>
              <a:ext cx="1142232" cy="1041790"/>
              <a:chOff x="969674" y="1993565"/>
              <a:chExt cx="1142232" cy="1041790"/>
            </a:xfrm>
          </p:grpSpPr>
          <p:grpSp>
            <p:nvGrpSpPr>
              <p:cNvPr id="200" name="Group 199"/>
              <p:cNvGrpSpPr/>
              <p:nvPr/>
            </p:nvGrpSpPr>
            <p:grpSpPr>
              <a:xfrm>
                <a:off x="969674" y="1993565"/>
                <a:ext cx="1142232" cy="1041790"/>
                <a:chOff x="969674" y="1993565"/>
                <a:chExt cx="1142232" cy="1041790"/>
              </a:xfrm>
            </p:grpSpPr>
            <p:pic>
              <p:nvPicPr>
                <p:cNvPr id="203" name="Picture 20"/>
                <p:cNvPicPr>
                  <a:picLocks noChangeArrowheads="1"/>
                </p:cNvPicPr>
                <p:nvPr/>
              </p:nvPicPr>
              <p:blipFill>
                <a:blip r:embed="rId4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296988" y="1993565"/>
                  <a:ext cx="814918" cy="10417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>
                          <a:alpha val="94901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" name="Picture 20"/>
                <p:cNvPicPr>
                  <a:picLocks noChangeArrowheads="1"/>
                </p:cNvPicPr>
                <p:nvPr/>
              </p:nvPicPr>
              <p:blipFill>
                <a:blip r:embed="rId4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969674" y="1993565"/>
                  <a:ext cx="814918" cy="10417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>
                          <a:alpha val="94901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01" name="Rounded Rectangle 200"/>
              <p:cNvSpPr/>
              <p:nvPr/>
            </p:nvSpPr>
            <p:spPr>
              <a:xfrm>
                <a:off x="1406507" y="2503416"/>
                <a:ext cx="534851" cy="263277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IDS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1406507" y="2166684"/>
                <a:ext cx="534851" cy="263277"/>
              </a:xfrm>
              <a:prstGeom prst="roundRect">
                <a:avLst/>
              </a:prstGeom>
              <a:solidFill>
                <a:srgbClr val="FF41DD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FW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4127997" y="3723025"/>
              <a:ext cx="1142232" cy="1041790"/>
              <a:chOff x="969674" y="1993565"/>
              <a:chExt cx="1142232" cy="1041790"/>
            </a:xfrm>
          </p:grpSpPr>
          <p:grpSp>
            <p:nvGrpSpPr>
              <p:cNvPr id="206" name="Group 205"/>
              <p:cNvGrpSpPr/>
              <p:nvPr/>
            </p:nvGrpSpPr>
            <p:grpSpPr>
              <a:xfrm>
                <a:off x="969674" y="1993565"/>
                <a:ext cx="1142232" cy="1041790"/>
                <a:chOff x="969674" y="1993565"/>
                <a:chExt cx="1142232" cy="1041790"/>
              </a:xfrm>
            </p:grpSpPr>
            <p:pic>
              <p:nvPicPr>
                <p:cNvPr id="209" name="Picture 20"/>
                <p:cNvPicPr>
                  <a:picLocks noChangeArrowheads="1"/>
                </p:cNvPicPr>
                <p:nvPr/>
              </p:nvPicPr>
              <p:blipFill>
                <a:blip r:embed="rId4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296988" y="1993565"/>
                  <a:ext cx="814918" cy="10417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>
                          <a:alpha val="94901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10" name="Picture 20"/>
                <p:cNvPicPr>
                  <a:picLocks noChangeArrowheads="1"/>
                </p:cNvPicPr>
                <p:nvPr/>
              </p:nvPicPr>
              <p:blipFill>
                <a:blip r:embed="rId4">
                  <a:alphaModFix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969674" y="1993565"/>
                  <a:ext cx="814918" cy="10417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>
                          <a:alpha val="94901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07" name="Rounded Rectangle 206"/>
              <p:cNvSpPr/>
              <p:nvPr/>
            </p:nvSpPr>
            <p:spPr>
              <a:xfrm>
                <a:off x="1406507" y="2503416"/>
                <a:ext cx="534851" cy="263277"/>
              </a:xfrm>
              <a:prstGeom prst="roundRect">
                <a:avLst/>
              </a:prstGeom>
              <a:solidFill>
                <a:srgbClr val="39D83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Opt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1406507" y="2166684"/>
                <a:ext cx="534851" cy="263277"/>
              </a:xfrm>
              <a:prstGeom prst="roundRect">
                <a:avLst/>
              </a:prstGeom>
              <a:solidFill>
                <a:srgbClr val="39D83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</a:rPr>
                  <a:t>Opt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1034504" y="575508"/>
            <a:ext cx="6687669" cy="1276889"/>
            <a:chOff x="1034503" y="767343"/>
            <a:chExt cx="6687669" cy="1702519"/>
          </a:xfrm>
        </p:grpSpPr>
        <p:cxnSp>
          <p:nvCxnSpPr>
            <p:cNvPr id="81" name="Straight Arrow Connector 80"/>
            <p:cNvCxnSpPr/>
            <p:nvPr/>
          </p:nvCxnSpPr>
          <p:spPr>
            <a:xfrm>
              <a:off x="2410402" y="1522060"/>
              <a:ext cx="681004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034503" y="1042180"/>
              <a:ext cx="1740267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“from customer port”</a:t>
              </a:r>
              <a:endParaRPr lang="en-US" b="1" i="1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3091407" y="1184160"/>
              <a:ext cx="791584" cy="675801"/>
            </a:xfrm>
            <a:prstGeom prst="ellipse">
              <a:avLst/>
            </a:prstGeom>
            <a:solidFill>
              <a:srgbClr val="FF41D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FW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595420" y="767343"/>
              <a:ext cx="791584" cy="675801"/>
            </a:xfrm>
            <a:prstGeom prst="ellipse">
              <a:avLst/>
            </a:prstGeom>
            <a:solidFill>
              <a:srgbClr val="39D83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CDN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595420" y="1794061"/>
              <a:ext cx="791584" cy="675801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IDS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3882991" y="1172337"/>
              <a:ext cx="712429" cy="270806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83" idx="5"/>
              <a:endCxn id="85" idx="2"/>
            </p:cNvCxnSpPr>
            <p:nvPr/>
          </p:nvCxnSpPr>
          <p:spPr>
            <a:xfrm>
              <a:off x="3767066" y="1760991"/>
              <a:ext cx="828354" cy="37097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>
            <a:xfrm>
              <a:off x="6204023" y="1272025"/>
              <a:ext cx="791584" cy="675801"/>
            </a:xfrm>
            <a:prstGeom prst="ellipse">
              <a:avLst/>
            </a:prstGeom>
            <a:solidFill>
              <a:schemeClr val="tx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50" b="1" dirty="0" err="1" smtClean="0">
                  <a:solidFill>
                    <a:srgbClr val="000000"/>
                  </a:solidFill>
                </a:rPr>
                <a:t>QoS</a:t>
              </a:r>
              <a:endParaRPr lang="en-US" sz="1750" b="1" dirty="0">
                <a:solidFill>
                  <a:srgbClr val="000000"/>
                </a:solidFill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5387004" y="1184160"/>
              <a:ext cx="817019" cy="33790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6"/>
              <a:endCxn id="88" idx="3"/>
            </p:cNvCxnSpPr>
            <p:nvPr/>
          </p:nvCxnSpPr>
          <p:spPr>
            <a:xfrm flipV="1">
              <a:off x="5387004" y="1848857"/>
              <a:ext cx="932944" cy="283105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7009743" y="1636945"/>
              <a:ext cx="712429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759452" y="4875310"/>
            <a:ext cx="3272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Slides from Nick </a:t>
            </a:r>
            <a:r>
              <a:rPr lang="en-US" sz="1400" i="1" dirty="0" err="1" smtClean="0"/>
              <a:t>McKeown</a:t>
            </a:r>
            <a:r>
              <a:rPr lang="en-US" sz="1400" i="1" dirty="0" smtClean="0"/>
              <a:t>, Stanford Univ.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7123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2" grpId="0"/>
      <p:bldP spid="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920" y="1699155"/>
            <a:ext cx="1736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Policy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pipelets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919" y="1124851"/>
            <a:ext cx="1927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NF descriptions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58" y="2302026"/>
            <a:ext cx="19804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HW description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91748" y="1324913"/>
            <a:ext cx="2312456" cy="1177173"/>
            <a:chOff x="1966711" y="1973918"/>
            <a:chExt cx="2312456" cy="1569564"/>
          </a:xfrm>
        </p:grpSpPr>
        <p:grpSp>
          <p:nvGrpSpPr>
            <p:cNvPr id="35" name="Group 34"/>
            <p:cNvGrpSpPr/>
            <p:nvPr/>
          </p:nvGrpSpPr>
          <p:grpSpPr>
            <a:xfrm rot="16200000">
              <a:off x="1607475" y="2333154"/>
              <a:ext cx="1569564" cy="851091"/>
              <a:chOff x="3603255" y="535467"/>
              <a:chExt cx="1569564" cy="851091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rot="5400000" flipV="1">
                <a:off x="3520353" y="730776"/>
                <a:ext cx="730494" cy="5646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7" idx="1"/>
              </p:cNvCxnSpPr>
              <p:nvPr/>
            </p:nvCxnSpPr>
            <p:spPr>
              <a:xfrm rot="5400000">
                <a:off x="4006102" y="961013"/>
                <a:ext cx="85109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4500462" y="706011"/>
                <a:ext cx="760142" cy="5845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ounded Rectangle 6"/>
            <p:cNvSpPr/>
            <p:nvPr/>
          </p:nvSpPr>
          <p:spPr>
            <a:xfrm>
              <a:off x="2817803" y="2265539"/>
              <a:ext cx="1461364" cy="899100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Sizing</a:t>
              </a:r>
              <a:endParaRPr lang="en-US" sz="2800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cxnSp>
        <p:nvCxnSpPr>
          <p:cNvPr id="8" name="Straight Arrow Connector 7"/>
          <p:cNvCxnSpPr>
            <a:stCxn id="7" idx="3"/>
            <a:endCxn id="37" idx="1"/>
          </p:cNvCxnSpPr>
          <p:nvPr/>
        </p:nvCxnSpPr>
        <p:spPr>
          <a:xfrm>
            <a:off x="4304205" y="1880791"/>
            <a:ext cx="683019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190804" y="1535164"/>
            <a:ext cx="1868531" cy="67432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Composition</a:t>
            </a:r>
            <a:endParaRPr lang="en-US" sz="2400" dirty="0">
              <a:solidFill>
                <a:schemeClr val="bg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521895" y="1872326"/>
            <a:ext cx="683019" cy="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4987224" y="1543628"/>
            <a:ext cx="1670977" cy="67432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Placement</a:t>
            </a:r>
            <a:endParaRPr lang="en-US" sz="25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941050" y="3094112"/>
            <a:ext cx="3917932" cy="1743637"/>
            <a:chOff x="682274" y="2508474"/>
            <a:chExt cx="6988594" cy="3330195"/>
          </a:xfrm>
        </p:grpSpPr>
        <p:sp>
          <p:nvSpPr>
            <p:cNvPr id="53" name="Rectangle 52"/>
            <p:cNvSpPr/>
            <p:nvPr/>
          </p:nvSpPr>
          <p:spPr>
            <a:xfrm>
              <a:off x="2614421" y="2508474"/>
              <a:ext cx="2062367" cy="33301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mpd="sng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  <a:p>
              <a:pPr algn="ctr"/>
              <a:endParaRPr lang="en-US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942612" y="2724979"/>
              <a:ext cx="1675673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938748" y="3283311"/>
              <a:ext cx="1675673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938748" y="5515541"/>
              <a:ext cx="1675673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4676788" y="2689705"/>
              <a:ext cx="1835021" cy="0"/>
            </a:xfrm>
            <a:prstGeom prst="straightConnector1">
              <a:avLst/>
            </a:prstGeom>
            <a:ln>
              <a:solidFill>
                <a:srgbClr val="D9D9D9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696765" y="5610213"/>
              <a:ext cx="1815044" cy="0"/>
            </a:xfrm>
            <a:prstGeom prst="straightConnector1">
              <a:avLst/>
            </a:prstGeom>
            <a:ln>
              <a:solidFill>
                <a:srgbClr val="D9D9D9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938748" y="5074950"/>
              <a:ext cx="1675673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129335" y="4109405"/>
              <a:ext cx="0" cy="828087"/>
            </a:xfrm>
            <a:prstGeom prst="line">
              <a:avLst/>
            </a:prstGeom>
            <a:ln>
              <a:solidFill>
                <a:schemeClr val="accent1"/>
              </a:solidFill>
              <a:prstDash val="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8DCDE5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 flipH="1">
              <a:off x="6511809" y="4794369"/>
              <a:ext cx="1159059" cy="985509"/>
            </a:xfrm>
            <a:prstGeom prst="rect">
              <a:avLst/>
            </a:prstGeom>
            <a:effectLst/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8DCDE5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 flipH="1">
              <a:off x="6511809" y="3498180"/>
              <a:ext cx="1159059" cy="985509"/>
            </a:xfrm>
            <a:prstGeom prst="rect">
              <a:avLst/>
            </a:prstGeom>
            <a:effectLst/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8DCDE5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 flipH="1">
              <a:off x="6511809" y="2513813"/>
              <a:ext cx="1159059" cy="985509"/>
            </a:xfrm>
            <a:prstGeom prst="rect">
              <a:avLst/>
            </a:prstGeom>
            <a:effectLst/>
          </p:spPr>
        </p:pic>
        <p:cxnSp>
          <p:nvCxnSpPr>
            <p:cNvPr id="88" name="Straight Arrow Connector 87"/>
            <p:cNvCxnSpPr/>
            <p:nvPr/>
          </p:nvCxnSpPr>
          <p:spPr>
            <a:xfrm>
              <a:off x="4688080" y="3006717"/>
              <a:ext cx="1835021" cy="0"/>
            </a:xfrm>
            <a:prstGeom prst="straightConnector1">
              <a:avLst/>
            </a:prstGeom>
            <a:ln>
              <a:solidFill>
                <a:srgbClr val="D9D9D9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4687613" y="3311971"/>
              <a:ext cx="1835021" cy="0"/>
            </a:xfrm>
            <a:prstGeom prst="straightConnector1">
              <a:avLst/>
            </a:prstGeom>
            <a:ln>
              <a:solidFill>
                <a:srgbClr val="D9D9D9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4676788" y="3676020"/>
              <a:ext cx="1835021" cy="0"/>
            </a:xfrm>
            <a:prstGeom prst="straightConnector1">
              <a:avLst/>
            </a:prstGeom>
            <a:ln>
              <a:solidFill>
                <a:srgbClr val="D9D9D9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942612" y="3782765"/>
              <a:ext cx="1675673" cy="0"/>
            </a:xfrm>
            <a:prstGeom prst="straightConnector1">
              <a:avLst/>
            </a:prstGeom>
            <a:ln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4688080" y="5325672"/>
              <a:ext cx="1835021" cy="0"/>
            </a:xfrm>
            <a:prstGeom prst="straightConnector1">
              <a:avLst/>
            </a:prstGeom>
            <a:ln>
              <a:solidFill>
                <a:srgbClr val="A6A6A6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reeform 92"/>
            <p:cNvSpPr/>
            <p:nvPr/>
          </p:nvSpPr>
          <p:spPr>
            <a:xfrm>
              <a:off x="1234942" y="3362044"/>
              <a:ext cx="5805443" cy="2057694"/>
            </a:xfrm>
            <a:custGeom>
              <a:avLst/>
              <a:gdLst>
                <a:gd name="connsiteX0" fmla="*/ 47036 w 5805443"/>
                <a:gd name="connsiteY0" fmla="*/ 2057694 h 2057694"/>
                <a:gd name="connsiteX1" fmla="*/ 1575690 w 5805443"/>
                <a:gd name="connsiteY1" fmla="*/ 2045936 h 2057694"/>
                <a:gd name="connsiteX2" fmla="*/ 3445353 w 5805443"/>
                <a:gd name="connsiteY2" fmla="*/ 2045936 h 2057694"/>
                <a:gd name="connsiteX3" fmla="*/ 5538433 w 5805443"/>
                <a:gd name="connsiteY3" fmla="*/ 2022419 h 2057694"/>
                <a:gd name="connsiteX4" fmla="*/ 5397327 w 5805443"/>
                <a:gd name="connsiteY4" fmla="*/ 1881320 h 2057694"/>
                <a:gd name="connsiteX5" fmla="*/ 3433594 w 5805443"/>
                <a:gd name="connsiteY5" fmla="*/ 1881320 h 2057694"/>
                <a:gd name="connsiteX6" fmla="*/ 2586954 w 5805443"/>
                <a:gd name="connsiteY6" fmla="*/ 905385 h 2057694"/>
                <a:gd name="connsiteX7" fmla="*/ 3621736 w 5805443"/>
                <a:gd name="connsiteY7" fmla="*/ 399781 h 2057694"/>
                <a:gd name="connsiteX8" fmla="*/ 5667781 w 5805443"/>
                <a:gd name="connsiteY8" fmla="*/ 352748 h 2057694"/>
                <a:gd name="connsiteX9" fmla="*/ 5373809 w 5805443"/>
                <a:gd name="connsiteY9" fmla="*/ 246923 h 2057694"/>
                <a:gd name="connsiteX10" fmla="*/ 3398317 w 5805443"/>
                <a:gd name="connsiteY10" fmla="*/ 211649 h 2057694"/>
                <a:gd name="connsiteX11" fmla="*/ 1505137 w 5805443"/>
                <a:gd name="connsiteY11" fmla="*/ 47033 h 2057694"/>
                <a:gd name="connsiteX12" fmla="*/ 0 w 5805443"/>
                <a:gd name="connsiteY12" fmla="*/ 0 h 205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05443" h="2057694">
                  <a:moveTo>
                    <a:pt x="47036" y="2057694"/>
                  </a:moveTo>
                  <a:lnTo>
                    <a:pt x="1575690" y="2045936"/>
                  </a:lnTo>
                  <a:lnTo>
                    <a:pt x="3445353" y="2045936"/>
                  </a:lnTo>
                  <a:lnTo>
                    <a:pt x="5538433" y="2022419"/>
                  </a:lnTo>
                  <a:cubicBezTo>
                    <a:pt x="5863762" y="1994983"/>
                    <a:pt x="5748133" y="1904836"/>
                    <a:pt x="5397327" y="1881320"/>
                  </a:cubicBezTo>
                  <a:cubicBezTo>
                    <a:pt x="5046521" y="1857804"/>
                    <a:pt x="3901990" y="2043976"/>
                    <a:pt x="3433594" y="1881320"/>
                  </a:cubicBezTo>
                  <a:cubicBezTo>
                    <a:pt x="2965198" y="1718664"/>
                    <a:pt x="2555597" y="1152308"/>
                    <a:pt x="2586954" y="905385"/>
                  </a:cubicBezTo>
                  <a:cubicBezTo>
                    <a:pt x="2618311" y="658462"/>
                    <a:pt x="3108265" y="491887"/>
                    <a:pt x="3621736" y="399781"/>
                  </a:cubicBezTo>
                  <a:cubicBezTo>
                    <a:pt x="4135207" y="307675"/>
                    <a:pt x="5375769" y="378224"/>
                    <a:pt x="5667781" y="352748"/>
                  </a:cubicBezTo>
                  <a:cubicBezTo>
                    <a:pt x="5959793" y="327272"/>
                    <a:pt x="5752053" y="270440"/>
                    <a:pt x="5373809" y="246923"/>
                  </a:cubicBezTo>
                  <a:cubicBezTo>
                    <a:pt x="4995565" y="223406"/>
                    <a:pt x="4043096" y="244964"/>
                    <a:pt x="3398317" y="211649"/>
                  </a:cubicBezTo>
                  <a:cubicBezTo>
                    <a:pt x="2753538" y="178334"/>
                    <a:pt x="2071523" y="82308"/>
                    <a:pt x="1505137" y="47033"/>
                  </a:cubicBezTo>
                  <a:cubicBezTo>
                    <a:pt x="938751" y="11758"/>
                    <a:pt x="0" y="0"/>
                    <a:pt x="0" y="0"/>
                  </a:cubicBezTo>
                </a:path>
              </a:pathLst>
            </a:custGeom>
            <a:ln w="19050" cmpd="sng">
              <a:solidFill>
                <a:srgbClr val="FF0000"/>
              </a:solidFill>
              <a:prstDash val="lg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6733518" y="2513813"/>
              <a:ext cx="723016" cy="2905925"/>
              <a:chOff x="6733518" y="2513813"/>
              <a:chExt cx="723016" cy="2905925"/>
            </a:xfrm>
          </p:grpSpPr>
          <p:pic>
            <p:nvPicPr>
              <p:cNvPr id="97" name="Picture 96"/>
              <p:cNvPicPr>
                <a:picLocks noChangeAspect="1"/>
              </p:cNvPicPr>
              <p:nvPr/>
            </p:nvPicPr>
            <p:blipFill rotWithShape="1">
              <a:blip r:embed="rId3"/>
              <a:srcRect l="69471" t="28460" b="43127"/>
              <a:stretch/>
            </p:blipFill>
            <p:spPr>
              <a:xfrm rot="16200000">
                <a:off x="6724329" y="2523003"/>
                <a:ext cx="265142" cy="246762"/>
              </a:xfrm>
              <a:prstGeom prst="ellipse">
                <a:avLst/>
              </a:prstGeom>
              <a:solidFill>
                <a:srgbClr val="FF0000"/>
              </a:solidFill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 rotWithShape="1">
              <a:blip r:embed="rId3"/>
              <a:srcRect l="33927" r="34578" b="70432"/>
              <a:stretch/>
            </p:blipFill>
            <p:spPr>
              <a:xfrm rot="16200000">
                <a:off x="7031678" y="2873170"/>
                <a:ext cx="284507" cy="267093"/>
              </a:xfrm>
              <a:prstGeom prst="ellipse">
                <a:avLst/>
              </a:prstGeom>
              <a:solidFill>
                <a:srgbClr val="0000FF"/>
              </a:solidFill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 rotWithShape="1">
              <a:blip r:embed="rId3"/>
              <a:srcRect t="26611" r="71159" b="44976"/>
              <a:stretch/>
            </p:blipFill>
            <p:spPr>
              <a:xfrm rot="16200000">
                <a:off x="6731049" y="4153036"/>
                <a:ext cx="333122" cy="328183"/>
              </a:xfrm>
              <a:prstGeom prst="ellipse">
                <a:avLst/>
              </a:prstGeom>
              <a:solidFill>
                <a:srgbClr val="FFFF00"/>
              </a:solidFill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 rotWithShape="1">
              <a:blip r:embed="rId3"/>
              <a:srcRect l="37472" t="68561" r="32089"/>
              <a:stretch/>
            </p:blipFill>
            <p:spPr>
              <a:xfrm rot="16200000">
                <a:off x="6896073" y="3857200"/>
                <a:ext cx="288623" cy="29810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</p:pic>
          <p:pic>
            <p:nvPicPr>
              <p:cNvPr id="101" name="Picture 100"/>
              <p:cNvPicPr>
                <a:picLocks noChangeAspect="1"/>
              </p:cNvPicPr>
              <p:nvPr/>
            </p:nvPicPr>
            <p:blipFill rotWithShape="1">
              <a:blip r:embed="rId3"/>
              <a:srcRect l="69471" t="28460" b="43127"/>
              <a:stretch/>
            </p:blipFill>
            <p:spPr>
              <a:xfrm rot="16200000">
                <a:off x="6724329" y="3526813"/>
                <a:ext cx="265142" cy="246762"/>
              </a:xfrm>
              <a:prstGeom prst="ellipse">
                <a:avLst/>
              </a:prstGeom>
              <a:solidFill>
                <a:srgbClr val="FF0000"/>
              </a:solidFill>
            </p:spPr>
          </p:pic>
          <p:pic>
            <p:nvPicPr>
              <p:cNvPr id="102" name="Picture 101"/>
              <p:cNvPicPr>
                <a:picLocks noChangeAspect="1"/>
              </p:cNvPicPr>
              <p:nvPr/>
            </p:nvPicPr>
            <p:blipFill rotWithShape="1">
              <a:blip r:embed="rId3"/>
              <a:srcRect t="26611" r="71159" b="44976"/>
              <a:stretch/>
            </p:blipFill>
            <p:spPr>
              <a:xfrm rot="16200000">
                <a:off x="7063574" y="3494435"/>
                <a:ext cx="333122" cy="328183"/>
              </a:xfrm>
              <a:prstGeom prst="ellipse">
                <a:avLst/>
              </a:prstGeom>
              <a:solidFill>
                <a:srgbClr val="FFFF00"/>
              </a:solidFill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3"/>
              <a:srcRect l="33927" r="34578" b="70432"/>
              <a:stretch/>
            </p:blipFill>
            <p:spPr>
              <a:xfrm rot="16200000">
                <a:off x="6838027" y="5143938"/>
                <a:ext cx="284507" cy="267093"/>
              </a:xfrm>
              <a:prstGeom prst="ellipse">
                <a:avLst/>
              </a:prstGeom>
              <a:solidFill>
                <a:srgbClr val="0000FF"/>
              </a:solidFill>
            </p:spPr>
          </p:pic>
          <p:pic>
            <p:nvPicPr>
              <p:cNvPr id="104" name="Picture 103"/>
              <p:cNvPicPr>
                <a:picLocks noChangeAspect="1"/>
              </p:cNvPicPr>
              <p:nvPr/>
            </p:nvPicPr>
            <p:blipFill rotWithShape="1">
              <a:blip r:embed="rId3"/>
              <a:srcRect l="37472" t="68561" r="32089"/>
              <a:stretch/>
            </p:blipFill>
            <p:spPr>
              <a:xfrm rot="16200000">
                <a:off x="7163168" y="5126371"/>
                <a:ext cx="288623" cy="29810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</p:pic>
        </p:grpSp>
        <p:sp>
          <p:nvSpPr>
            <p:cNvPr id="95" name="Freeform 94"/>
            <p:cNvSpPr/>
            <p:nvPr/>
          </p:nvSpPr>
          <p:spPr>
            <a:xfrm>
              <a:off x="1046800" y="2797648"/>
              <a:ext cx="5906986" cy="425519"/>
            </a:xfrm>
            <a:custGeom>
              <a:avLst/>
              <a:gdLst>
                <a:gd name="connsiteX0" fmla="*/ 0 w 5906986"/>
                <a:gd name="connsiteY0" fmla="*/ 0 h 425519"/>
                <a:gd name="connsiteX1" fmla="*/ 1940215 w 5906986"/>
                <a:gd name="connsiteY1" fmla="*/ 23516 h 425519"/>
                <a:gd name="connsiteX2" fmla="*/ 3492387 w 5906986"/>
                <a:gd name="connsiteY2" fmla="*/ 129341 h 425519"/>
                <a:gd name="connsiteX3" fmla="*/ 5561950 w 5906986"/>
                <a:gd name="connsiteY3" fmla="*/ 129341 h 425519"/>
                <a:gd name="connsiteX4" fmla="*/ 5703057 w 5906986"/>
                <a:gd name="connsiteY4" fmla="*/ 270440 h 425519"/>
                <a:gd name="connsiteX5" fmla="*/ 3515905 w 5906986"/>
                <a:gd name="connsiteY5" fmla="*/ 293956 h 425519"/>
                <a:gd name="connsiteX6" fmla="*/ 1281718 w 5906986"/>
                <a:gd name="connsiteY6" fmla="*/ 411539 h 425519"/>
                <a:gd name="connsiteX7" fmla="*/ 47035 w 5906986"/>
                <a:gd name="connsiteY7" fmla="*/ 423297 h 42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6986" h="425519">
                  <a:moveTo>
                    <a:pt x="0" y="0"/>
                  </a:moveTo>
                  <a:cubicBezTo>
                    <a:pt x="679075" y="979"/>
                    <a:pt x="1358151" y="1959"/>
                    <a:pt x="1940215" y="23516"/>
                  </a:cubicBezTo>
                  <a:cubicBezTo>
                    <a:pt x="2522279" y="45073"/>
                    <a:pt x="2888765" y="111704"/>
                    <a:pt x="3492387" y="129341"/>
                  </a:cubicBezTo>
                  <a:cubicBezTo>
                    <a:pt x="4096009" y="146978"/>
                    <a:pt x="5193505" y="105825"/>
                    <a:pt x="5561950" y="129341"/>
                  </a:cubicBezTo>
                  <a:cubicBezTo>
                    <a:pt x="5930395" y="152858"/>
                    <a:pt x="6044064" y="243004"/>
                    <a:pt x="5703057" y="270440"/>
                  </a:cubicBezTo>
                  <a:cubicBezTo>
                    <a:pt x="5362050" y="297876"/>
                    <a:pt x="4252795" y="270440"/>
                    <a:pt x="3515905" y="293956"/>
                  </a:cubicBezTo>
                  <a:cubicBezTo>
                    <a:pt x="2779015" y="317473"/>
                    <a:pt x="1859863" y="389982"/>
                    <a:pt x="1281718" y="411539"/>
                  </a:cubicBezTo>
                  <a:cubicBezTo>
                    <a:pt x="703573" y="433096"/>
                    <a:pt x="47035" y="423297"/>
                    <a:pt x="47035" y="423297"/>
                  </a:cubicBezTo>
                </a:path>
              </a:pathLst>
            </a:custGeom>
            <a:ln w="28575" cmpd="sng">
              <a:solidFill>
                <a:schemeClr val="tx1"/>
              </a:solidFill>
              <a:prstDash val="sysDash"/>
              <a:headEnd type="triangl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96" name="Freeform 95"/>
            <p:cNvSpPr/>
            <p:nvPr/>
          </p:nvSpPr>
          <p:spPr>
            <a:xfrm>
              <a:off x="682274" y="3877099"/>
              <a:ext cx="2975349" cy="1083910"/>
            </a:xfrm>
            <a:custGeom>
              <a:avLst/>
              <a:gdLst>
                <a:gd name="connsiteX0" fmla="*/ 0 w 2975349"/>
                <a:gd name="connsiteY0" fmla="*/ 37583 h 1157703"/>
                <a:gd name="connsiteX1" fmla="*/ 2104840 w 2975349"/>
                <a:gd name="connsiteY1" fmla="*/ 25825 h 1157703"/>
                <a:gd name="connsiteX2" fmla="*/ 2974997 w 2975349"/>
                <a:gd name="connsiteY2" fmla="*/ 331540 h 1157703"/>
                <a:gd name="connsiteX3" fmla="*/ 2022528 w 2975349"/>
                <a:gd name="connsiteY3" fmla="*/ 1048793 h 1157703"/>
                <a:gd name="connsiteX4" fmla="*/ 975987 w 2975349"/>
                <a:gd name="connsiteY4" fmla="*/ 1154617 h 115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349" h="1157703">
                  <a:moveTo>
                    <a:pt x="0" y="37583"/>
                  </a:moveTo>
                  <a:cubicBezTo>
                    <a:pt x="804503" y="7207"/>
                    <a:pt x="1609007" y="-23168"/>
                    <a:pt x="2104840" y="25825"/>
                  </a:cubicBezTo>
                  <a:cubicBezTo>
                    <a:pt x="2600673" y="74818"/>
                    <a:pt x="2988716" y="161045"/>
                    <a:pt x="2974997" y="331540"/>
                  </a:cubicBezTo>
                  <a:cubicBezTo>
                    <a:pt x="2961278" y="502035"/>
                    <a:pt x="2355696" y="911613"/>
                    <a:pt x="2022528" y="1048793"/>
                  </a:cubicBezTo>
                  <a:cubicBezTo>
                    <a:pt x="1689360" y="1185973"/>
                    <a:pt x="975987" y="1154617"/>
                    <a:pt x="975987" y="1154617"/>
                  </a:cubicBezTo>
                </a:path>
              </a:pathLst>
            </a:custGeom>
            <a:ln w="28575" cmpd="sng">
              <a:solidFill>
                <a:srgbClr val="0000FF"/>
              </a:solidFill>
              <a:prstDash val="sysDash"/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106" name="Content Placeholder 9"/>
          <p:cNvSpPr>
            <a:spLocks noGrp="1"/>
          </p:cNvSpPr>
          <p:nvPr>
            <p:ph sz="half" idx="2"/>
          </p:nvPr>
        </p:nvSpPr>
        <p:spPr>
          <a:xfrm>
            <a:off x="97654" y="3541027"/>
            <a:ext cx="4717282" cy="901616"/>
          </a:xfrm>
          <a:solidFill>
            <a:schemeClr val="tx1">
              <a:lumMod val="75000"/>
            </a:schemeClr>
          </a:solidFill>
        </p:spPr>
        <p:txBody>
          <a:bodyPr anchor="ctr"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Involves “appropriately” configuring </a:t>
            </a:r>
            <a:br>
              <a:rPr lang="en-US" sz="26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sz="26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the HW and SW switches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4873079"/>
            <a:ext cx="2133600" cy="273844"/>
          </a:xfrm>
        </p:spPr>
        <p:txBody>
          <a:bodyPr anchor="b"/>
          <a:lstStyle/>
          <a:p>
            <a:fld id="{585C87C9-AB45-F146-87C6-5E2DA9ED9E92}" type="slidenum">
              <a:rPr lang="en-US" sz="130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30</a:t>
            </a:fld>
            <a:endParaRPr lang="en-US" sz="1300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47" name="Title 7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E2 Operation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82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“Appropriate”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620" y="1126728"/>
            <a:ext cx="8701784" cy="3767668"/>
          </a:xfrm>
        </p:spPr>
        <p:txBody>
          <a:bodyPr>
            <a:normAutofit fontScale="77500" lnSpcReduction="20000"/>
          </a:bodyPr>
          <a:lstStyle/>
          <a:p>
            <a:r>
              <a:rPr lang="en-US" sz="3000" i="1" dirty="0" smtClean="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rPr>
              <a:t>What</a:t>
            </a:r>
            <a:r>
              <a:rPr lang="en-US" sz="3000" dirty="0" smtClean="0">
                <a:solidFill>
                  <a:srgbClr val="FFFFFF"/>
                </a:solidFill>
              </a:rPr>
              <a:t> traffic should be sent to a NF </a:t>
            </a:r>
          </a:p>
          <a:p>
            <a:pPr lvl="1"/>
            <a:r>
              <a:rPr lang="en-US" sz="2600" dirty="0" smtClean="0"/>
              <a:t>based on </a:t>
            </a:r>
            <a:r>
              <a:rPr lang="en-US" sz="2600" dirty="0" err="1" smtClean="0"/>
              <a:t>pipelet’s</a:t>
            </a:r>
            <a:r>
              <a:rPr lang="en-US" sz="2600" dirty="0" smtClean="0"/>
              <a:t> edge attributes</a:t>
            </a:r>
            <a:r>
              <a:rPr lang="en-US" sz="2600" dirty="0" smtClean="0">
                <a:solidFill>
                  <a:srgbClr val="000000"/>
                </a:solidFill>
              </a:rPr>
              <a:t> with NF methods</a:t>
            </a:r>
          </a:p>
          <a:p>
            <a:pPr lvl="1"/>
            <a:r>
              <a:rPr lang="en-US" sz="2600" dirty="0" err="1" smtClean="0">
                <a:solidFill>
                  <a:srgbClr val="FF0000"/>
                </a:solidFill>
              </a:rPr>
              <a:t>vports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</a:rPr>
              <a:t>vs.</a:t>
            </a:r>
            <a:r>
              <a:rPr lang="en-US" sz="2600" dirty="0" smtClean="0">
                <a:solidFill>
                  <a:srgbClr val="FF0000"/>
                </a:solidFill>
              </a:rPr>
              <a:t> metadata </a:t>
            </a:r>
            <a:r>
              <a:rPr lang="en-US" sz="2600" i="1" dirty="0" smtClean="0">
                <a:solidFill>
                  <a:srgbClr val="FF0000"/>
                </a:solidFill>
              </a:rPr>
              <a:t>vs.</a:t>
            </a:r>
            <a:r>
              <a:rPr lang="en-US" sz="2600" dirty="0" smtClean="0">
                <a:solidFill>
                  <a:srgbClr val="FF0000"/>
                </a:solidFill>
              </a:rPr>
              <a:t> header matching</a:t>
            </a:r>
            <a:endParaRPr lang="en-US" sz="2600" dirty="0">
              <a:solidFill>
                <a:srgbClr val="FF0000"/>
              </a:solidFill>
            </a:endParaRPr>
          </a:p>
          <a:p>
            <a:pPr lvl="3"/>
            <a:endParaRPr lang="en-US" sz="2200" dirty="0" smtClean="0">
              <a:solidFill>
                <a:srgbClr val="0000FF"/>
              </a:solidFill>
            </a:endParaRPr>
          </a:p>
          <a:p>
            <a:r>
              <a:rPr lang="en-US" sz="3000" i="1" dirty="0" smtClean="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rPr>
              <a:t>How</a:t>
            </a:r>
            <a:r>
              <a:rPr lang="en-US" sz="3000" dirty="0" smtClean="0">
                <a:solidFill>
                  <a:srgbClr val="FFFFFF"/>
                </a:solidFill>
              </a:rPr>
              <a:t> traffic is sent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packet </a:t>
            </a:r>
            <a:r>
              <a:rPr lang="en-US" sz="2600" i="1" dirty="0" smtClean="0">
                <a:solidFill>
                  <a:srgbClr val="FF0000"/>
                </a:solidFill>
              </a:rPr>
              <a:t>vs.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bytestream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vports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3"/>
            <a:endParaRPr lang="en-US" sz="1800" dirty="0">
              <a:solidFill>
                <a:srgbClr val="FF0000"/>
              </a:solidFill>
            </a:endParaRPr>
          </a:p>
          <a:p>
            <a:r>
              <a:rPr lang="en-US" sz="3000" i="1" dirty="0" smtClean="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rPr>
              <a:t>Which</a:t>
            </a:r>
            <a:r>
              <a:rPr lang="en-US" sz="3000" i="1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NF </a:t>
            </a:r>
            <a:r>
              <a:rPr lang="en-US" sz="3000" u="sng" dirty="0" smtClean="0">
                <a:solidFill>
                  <a:srgbClr val="FFFFFF"/>
                </a:solidFill>
              </a:rPr>
              <a:t>instance</a:t>
            </a:r>
            <a:r>
              <a:rPr lang="en-US" sz="3000" dirty="0" smtClean="0">
                <a:solidFill>
                  <a:srgbClr val="FFFFFF"/>
                </a:solidFill>
              </a:rPr>
              <a:t> is traffic sent to</a:t>
            </a:r>
          </a:p>
          <a:p>
            <a:pPr lvl="1"/>
            <a:r>
              <a:rPr lang="en-US" sz="2400" dirty="0" smtClean="0"/>
              <a:t>affinity</a:t>
            </a:r>
            <a:r>
              <a:rPr lang="en-US" sz="2400" dirty="0"/>
              <a:t>-aware traffic </a:t>
            </a:r>
            <a:r>
              <a:rPr lang="en-US" sz="2400" dirty="0" smtClean="0"/>
              <a:t>splitting through </a:t>
            </a:r>
            <a:r>
              <a:rPr lang="en-US" sz="2400" dirty="0" smtClean="0">
                <a:solidFill>
                  <a:srgbClr val="FF0000"/>
                </a:solidFill>
              </a:rPr>
              <a:t>migration avoidance</a:t>
            </a:r>
            <a:r>
              <a:rPr lang="en-US" sz="2400" dirty="0" smtClean="0"/>
              <a:t>*</a:t>
            </a:r>
            <a:r>
              <a:rPr lang="en-US" sz="2400" dirty="0" smtClean="0">
                <a:solidFill>
                  <a:srgbClr val="000000"/>
                </a:solidFill>
              </a:rPr>
              <a:t>*</a:t>
            </a:r>
          </a:p>
          <a:p>
            <a:pPr lvl="1"/>
            <a:r>
              <a:rPr lang="en-US" sz="2400" dirty="0" smtClean="0"/>
              <a:t>“eventually optimal” load balance w/o complex state migration</a:t>
            </a:r>
          </a:p>
          <a:p>
            <a:pPr lvl="3"/>
            <a:endParaRPr lang="en-US" sz="1600" dirty="0" smtClean="0"/>
          </a:p>
          <a:p>
            <a:pPr marL="0" indent="0" algn="ctr">
              <a:buNone/>
            </a:pPr>
            <a:r>
              <a:rPr lang="en-US" sz="2200" i="1" dirty="0" smtClean="0">
                <a:solidFill>
                  <a:srgbClr val="FFFFFF"/>
                </a:solidFill>
              </a:rPr>
              <a:t/>
            </a:r>
            <a:br>
              <a:rPr lang="en-US" sz="2200" i="1" dirty="0" smtClean="0">
                <a:solidFill>
                  <a:srgbClr val="FFFFFF"/>
                </a:solidFill>
              </a:rPr>
            </a:br>
            <a:r>
              <a:rPr lang="en-US" sz="2200" i="1" dirty="0" smtClean="0">
                <a:solidFill>
                  <a:srgbClr val="FFFFFF"/>
                </a:solidFill>
              </a:rPr>
              <a:t>*Now an approved ETSI informative standard (#GS NFV-REL 002)</a:t>
            </a:r>
            <a:endParaRPr lang="en-US" sz="3000" dirty="0" smtClean="0">
              <a:solidFill>
                <a:srgbClr val="FFFFFF"/>
              </a:solidFill>
            </a:endParaRPr>
          </a:p>
          <a:p>
            <a:pPr lvl="1"/>
            <a:endParaRPr lang="en-US" sz="22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FFFFFF"/>
              </a:solidFill>
            </a:endParaRPr>
          </a:p>
          <a:p>
            <a:pPr lvl="1"/>
            <a:endParaRPr lang="en-US" sz="2600" dirty="0" smtClean="0">
              <a:solidFill>
                <a:srgbClr val="FFFFFF"/>
              </a:solidFill>
            </a:endParaRPr>
          </a:p>
          <a:p>
            <a:endParaRPr lang="en-US" sz="3000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920" y="1699155"/>
            <a:ext cx="1736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Policy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pipelets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919" y="1124851"/>
            <a:ext cx="1927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NF descriptions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58" y="2302026"/>
            <a:ext cx="19804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HW description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 rot="16200000">
            <a:off x="1828708" y="1487954"/>
            <a:ext cx="1177173" cy="851091"/>
            <a:chOff x="3603255" y="535467"/>
            <a:chExt cx="1569564" cy="851091"/>
          </a:xfrm>
        </p:grpSpPr>
        <p:cxnSp>
          <p:nvCxnSpPr>
            <p:cNvPr id="38" name="Straight Arrow Connector 37"/>
            <p:cNvCxnSpPr/>
            <p:nvPr/>
          </p:nvCxnSpPr>
          <p:spPr>
            <a:xfrm rot="5400000" flipV="1">
              <a:off x="3520353" y="730776"/>
              <a:ext cx="730494" cy="5646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7" idx="1"/>
            </p:cNvCxnSpPr>
            <p:nvPr/>
          </p:nvCxnSpPr>
          <p:spPr>
            <a:xfrm rot="5400000">
              <a:off x="4006102" y="961013"/>
              <a:ext cx="85109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4500462" y="706011"/>
              <a:ext cx="760142" cy="5845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2842840" y="1543628"/>
            <a:ext cx="1461364" cy="674325"/>
          </a:xfrm>
          <a:prstGeom prst="roundRect">
            <a:avLst/>
          </a:prstGeom>
          <a:solidFill>
            <a:schemeClr val="accent6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Sizing</a:t>
            </a:r>
            <a:endParaRPr lang="en-US" sz="28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8" name="Straight Arrow Connector 7"/>
          <p:cNvCxnSpPr>
            <a:stCxn id="7" idx="3"/>
            <a:endCxn id="37" idx="1"/>
          </p:cNvCxnSpPr>
          <p:nvPr/>
        </p:nvCxnSpPr>
        <p:spPr>
          <a:xfrm>
            <a:off x="4304205" y="1880791"/>
            <a:ext cx="683019" cy="0"/>
          </a:xfrm>
          <a:prstGeom prst="straightConnector1">
            <a:avLst/>
          </a:prstGeom>
          <a:ln w="5715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7190804" y="1535164"/>
            <a:ext cx="1868531" cy="674325"/>
          </a:xfrm>
          <a:prstGeom prst="roundRect">
            <a:avLst/>
          </a:prstGeom>
          <a:solidFill>
            <a:schemeClr val="accent6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Composition</a:t>
            </a:r>
            <a:endParaRPr lang="en-US" sz="24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521895" y="1872326"/>
            <a:ext cx="683019" cy="0"/>
          </a:xfrm>
          <a:prstGeom prst="straightConnector1">
            <a:avLst/>
          </a:prstGeom>
          <a:ln w="57150" cmpd="sng"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4987224" y="1543628"/>
            <a:ext cx="1670977" cy="674325"/>
          </a:xfrm>
          <a:prstGeom prst="roundRect">
            <a:avLst/>
          </a:prstGeom>
          <a:solidFill>
            <a:schemeClr val="accent6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Placement</a:t>
            </a:r>
            <a:endParaRPr lang="en-US" sz="25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88670" y="2217953"/>
            <a:ext cx="1643900" cy="1101516"/>
            <a:chOff x="2688669" y="2957271"/>
            <a:chExt cx="1643900" cy="1468688"/>
          </a:xfrm>
        </p:grpSpPr>
        <p:sp>
          <p:nvSpPr>
            <p:cNvPr id="11" name="TextBox 10"/>
            <p:cNvSpPr txBox="1"/>
            <p:nvPr/>
          </p:nvSpPr>
          <p:spPr>
            <a:xfrm>
              <a:off x="2688669" y="3810406"/>
              <a:ext cx="1643900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Load events</a:t>
              </a:r>
              <a:endParaRPr lang="en-US" sz="2400" dirty="0">
                <a:solidFill>
                  <a:srgbClr val="FF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13" name="Straight Arrow Connector 12"/>
            <p:cNvCxnSpPr>
              <a:endCxn id="7" idx="2"/>
            </p:cNvCxnSpPr>
            <p:nvPr/>
          </p:nvCxnSpPr>
          <p:spPr>
            <a:xfrm flipV="1">
              <a:off x="3573522" y="2957271"/>
              <a:ext cx="0" cy="867734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 anchor="b"/>
          <a:lstStyle/>
          <a:p>
            <a:fld id="{585C87C9-AB45-F146-87C6-5E2DA9ED9E92}" type="slidenum">
              <a:rPr lang="en-US" sz="1300" smtClean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32</a:t>
            </a:fld>
            <a:endParaRPr lang="en-US" sz="1300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9" name="Title 7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E2 Operation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609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8" grpId="0" animBg="1"/>
      <p:bldP spid="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2" y="1332412"/>
            <a:ext cx="8390709" cy="3500336"/>
          </a:xfrm>
        </p:spPr>
        <p:txBody>
          <a:bodyPr/>
          <a:lstStyle/>
          <a:p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Pipelets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: how we express NFV jobs</a:t>
            </a:r>
          </a:p>
          <a:p>
            <a:pPr lvl="1"/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How we execute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pipelets</a:t>
            </a: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system architecture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functions: sizing, placement, scaling, composition</a:t>
            </a:r>
          </a:p>
          <a:p>
            <a:pPr lvl="1"/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Results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overheads does E2 add?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3283"/>
              </p:ext>
            </p:extLst>
          </p:nvPr>
        </p:nvGraphicFramePr>
        <p:xfrm>
          <a:off x="1378826" y="3093697"/>
          <a:ext cx="6262667" cy="19488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0724"/>
                <a:gridCol w="1070609"/>
                <a:gridCol w="1565667"/>
                <a:gridCol w="1565667"/>
              </a:tblGrid>
              <a:tr h="45477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Path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NF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sym typeface="Wingdings"/>
                        </a:rPr>
                        <a:t> BESS  NF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μs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Gbps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(1500B)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</a:rPr>
                        <a:t>Mpps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(64B)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13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Baseline</a:t>
                      </a:r>
                      <a:r>
                        <a:rPr lang="en-US" sz="1400" baseline="0" dirty="0" smtClean="0"/>
                        <a:t> BESS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err="1" smtClean="0"/>
                        <a:t>vport</a:t>
                      </a:r>
                      <a:r>
                        <a:rPr lang="en-US" sz="1400" baseline="0" dirty="0" err="1" smtClean="0">
                          <a:sym typeface="Wingdings"/>
                        </a:rPr>
                        <a:t>vport</a:t>
                      </a:r>
                      <a:r>
                        <a:rPr lang="en-US" sz="1400" baseline="0" dirty="0" smtClean="0">
                          <a:sym typeface="Wingdings"/>
                        </a:rPr>
                        <a:t>)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187.5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15.2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Header-Match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1.56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152.5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12.76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Metadata-Match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1.695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145.826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11.96</a:t>
                      </a:r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271461" y="1190168"/>
            <a:ext cx="2570550" cy="1656749"/>
            <a:chOff x="3271461" y="1586890"/>
            <a:chExt cx="2570550" cy="2208999"/>
          </a:xfrm>
        </p:grpSpPr>
        <p:grpSp>
          <p:nvGrpSpPr>
            <p:cNvPr id="5" name="Group 4"/>
            <p:cNvGrpSpPr/>
            <p:nvPr/>
          </p:nvGrpSpPr>
          <p:grpSpPr>
            <a:xfrm>
              <a:off x="3271461" y="1586890"/>
              <a:ext cx="2570550" cy="2208999"/>
              <a:chOff x="4598812" y="2177765"/>
              <a:chExt cx="3998185" cy="3093116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4598812" y="2177765"/>
                <a:ext cx="3998185" cy="3093116"/>
              </a:xfrm>
              <a:prstGeom prst="roundRect">
                <a:avLst/>
              </a:prstGeom>
              <a:solidFill>
                <a:srgbClr val="E8B7A9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H="1">
                <a:off x="6800248" y="2908073"/>
                <a:ext cx="62451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ounded Rectangle 7"/>
              <p:cNvSpPr/>
              <p:nvPr/>
            </p:nvSpPr>
            <p:spPr>
              <a:xfrm>
                <a:off x="5337534" y="2413623"/>
                <a:ext cx="539503" cy="95250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7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7336655" y="2382881"/>
                <a:ext cx="507267" cy="952500"/>
              </a:xfrm>
              <a:prstGeom prst="roundRect">
                <a:avLst/>
              </a:prstGeom>
              <a:solidFill>
                <a:schemeClr val="accent3"/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7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H="1">
                <a:off x="6026447" y="2908073"/>
                <a:ext cx="62451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ounded Rectangle 10"/>
              <p:cNvSpPr/>
              <p:nvPr/>
            </p:nvSpPr>
            <p:spPr>
              <a:xfrm>
                <a:off x="4930390" y="3698897"/>
                <a:ext cx="3397624" cy="1295359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7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/>
                </a:r>
                <a:br>
                  <a:rPr lang="en-US" dirty="0" smtClean="0">
                    <a:solidFill>
                      <a:srgbClr val="000000"/>
                    </a:solidFill>
                  </a:rPr>
                </a:br>
                <a:r>
                  <a:rPr lang="en-US" dirty="0" smtClean="0">
                    <a:solidFill>
                      <a:srgbClr val="000000"/>
                    </a:solidFill>
                  </a:rPr>
                  <a:t>SW switch (BESS)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68271" y="3402519"/>
                <a:ext cx="87669" cy="17782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665494" y="3405509"/>
                <a:ext cx="87669" cy="17782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Elbow Connector 13"/>
            <p:cNvCxnSpPr>
              <a:stCxn id="12" idx="2"/>
              <a:endCxn id="9" idx="2"/>
            </p:cNvCxnSpPr>
            <p:nvPr/>
          </p:nvCxnSpPr>
          <p:spPr>
            <a:xfrm rot="5400000" flipH="1" flipV="1">
              <a:off x="4439234" y="1833031"/>
              <a:ext cx="174945" cy="1336124"/>
            </a:xfrm>
            <a:prstGeom prst="bentConnector3">
              <a:avLst>
                <a:gd name="adj1" fmla="val -130670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144462" y="1887063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Intel E5-2680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BESS runs on one core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2796" y="4188576"/>
            <a:ext cx="6698189" cy="1057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35704" y="4618973"/>
            <a:ext cx="6965533" cy="625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00985" y="3956363"/>
            <a:ext cx="78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solidFill>
                  <a:srgbClr val="FF0000"/>
                </a:solidFill>
              </a:rPr>
              <a:t>16%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00985" y="4390683"/>
            <a:ext cx="67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solidFill>
                  <a:srgbClr val="FF0000"/>
                </a:solidFill>
              </a:rPr>
              <a:t>6%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0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animBg="1"/>
      <p:bldP spid="17" grpId="0" animBg="1"/>
      <p:bldP spid="19" grpId="0"/>
      <p:bldP spid="2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5455" y="1596102"/>
            <a:ext cx="3679589" cy="2123925"/>
            <a:chOff x="5064799" y="2089505"/>
            <a:chExt cx="3679589" cy="2831900"/>
          </a:xfrm>
        </p:grpSpPr>
        <p:sp>
          <p:nvSpPr>
            <p:cNvPr id="26" name="Rounded Rectangle 25"/>
            <p:cNvSpPr/>
            <p:nvPr/>
          </p:nvSpPr>
          <p:spPr>
            <a:xfrm>
              <a:off x="5064799" y="2089505"/>
              <a:ext cx="3679589" cy="2831900"/>
            </a:xfrm>
            <a:prstGeom prst="roundRect">
              <a:avLst/>
            </a:prstGeom>
            <a:solidFill>
              <a:srgbClr val="E8B7A9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7104611" y="2622450"/>
              <a:ext cx="62451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5641897" y="2207035"/>
              <a:ext cx="539503" cy="952499"/>
            </a:xfrm>
            <a:prstGeom prst="roundRect">
              <a:avLst/>
            </a:prstGeom>
            <a:solidFill>
              <a:srgbClr val="4F81BD"/>
            </a:solidFill>
            <a:ln w="3175" cmpd="sng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641017" y="2215810"/>
              <a:ext cx="507268" cy="952499"/>
            </a:xfrm>
            <a:prstGeom prst="roundRect">
              <a:avLst/>
            </a:prstGeom>
            <a:solidFill>
              <a:schemeClr val="accent3"/>
            </a:soli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6330810" y="2622450"/>
              <a:ext cx="62451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le 30"/>
            <p:cNvSpPr/>
            <p:nvPr/>
          </p:nvSpPr>
          <p:spPr>
            <a:xfrm>
              <a:off x="5234753" y="3294722"/>
              <a:ext cx="3397624" cy="1451492"/>
            </a:xfrm>
            <a:prstGeom prst="roundRect">
              <a:avLst/>
            </a:prstGeom>
            <a:solidFill>
              <a:srgbClr val="F79646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</a:endParaRPr>
            </a:p>
            <a:p>
              <a:pPr algn="ctr">
                <a:lnSpc>
                  <a:spcPct val="70000"/>
                </a:lnSpc>
              </a:pPr>
              <a:endParaRPr lang="en-US" dirty="0" smtClean="0">
                <a:solidFill>
                  <a:srgbClr val="000000"/>
                </a:solidFill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000000"/>
                  </a:solidFill>
                </a:rPr>
                <a:t/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dirty="0">
                  <a:solidFill>
                    <a:srgbClr val="000000"/>
                  </a:solidFill>
                </a:rPr>
                <a:t/>
              </a:r>
              <a:br>
                <a:rPr lang="en-US" dirty="0">
                  <a:solidFill>
                    <a:srgbClr val="000000"/>
                  </a:solidFill>
                </a:rPr>
              </a:br>
              <a:r>
                <a:rPr lang="en-US" dirty="0" smtClean="0">
                  <a:solidFill>
                    <a:srgbClr val="000000"/>
                  </a:solidFill>
                </a:rPr>
                <a:t/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BESS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772634" y="3116896"/>
              <a:ext cx="87669" cy="1778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69857" y="3119886"/>
              <a:ext cx="87669" cy="1778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Elbow Connector 33"/>
            <p:cNvCxnSpPr>
              <a:stCxn id="32" idx="2"/>
              <a:endCxn id="29" idx="2"/>
            </p:cNvCxnSpPr>
            <p:nvPr/>
          </p:nvCxnSpPr>
          <p:spPr>
            <a:xfrm rot="5400000" flipH="1" flipV="1">
              <a:off x="6792354" y="2192424"/>
              <a:ext cx="126412" cy="2078182"/>
            </a:xfrm>
            <a:prstGeom prst="bentConnector3">
              <a:avLst>
                <a:gd name="adj1" fmla="val -771809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326296" y="3481496"/>
              <a:ext cx="1705214" cy="451405"/>
            </a:xfrm>
            <a:prstGeom prst="rect">
              <a:avLst/>
            </a:prstGeom>
            <a:solidFill>
              <a:srgbClr val="E4DC73"/>
            </a:solidFill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metadata=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X.com</a:t>
              </a:r>
              <a:r>
                <a:rPr lang="en-US" sz="1600" dirty="0" smtClean="0">
                  <a:solidFill>
                    <a:srgbClr val="000000"/>
                  </a:solidFill>
                </a:rPr>
                <a:t>?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522782" y="3863064"/>
            <a:ext cx="4433262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>
                <a:cs typeface="Times"/>
              </a:rPr>
              <a:t>     Without metadata: GHz/Gb = 0.27</a:t>
            </a:r>
            <a:endParaRPr lang="en-US" sz="2200" dirty="0">
              <a:cs typeface="Time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30" y="3846781"/>
            <a:ext cx="404216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>
                <a:cs typeface="Times"/>
              </a:rPr>
              <a:t>     With metadata: GHz/Gb = 0.16</a:t>
            </a:r>
            <a:endParaRPr lang="en-US" sz="2200" dirty="0">
              <a:cs typeface="Time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1664" y="4523960"/>
            <a:ext cx="5228164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41% reduction in cycles per packet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5" y="1021511"/>
            <a:ext cx="1492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HTTP Logger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997474" y="1596102"/>
            <a:ext cx="3805499" cy="2123925"/>
            <a:chOff x="514788" y="2089505"/>
            <a:chExt cx="3805499" cy="2831900"/>
          </a:xfrm>
        </p:grpSpPr>
        <p:sp>
          <p:nvSpPr>
            <p:cNvPr id="15" name="Rounded Rectangle 14"/>
            <p:cNvSpPr/>
            <p:nvPr/>
          </p:nvSpPr>
          <p:spPr>
            <a:xfrm>
              <a:off x="514788" y="2089505"/>
              <a:ext cx="3805499" cy="2831900"/>
            </a:xfrm>
            <a:prstGeom prst="roundRect">
              <a:avLst/>
            </a:prstGeom>
            <a:solidFill>
              <a:srgbClr val="E8B7A9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2571558" y="2638904"/>
              <a:ext cx="62451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108844" y="2223489"/>
              <a:ext cx="539503" cy="952499"/>
            </a:xfrm>
            <a:prstGeom prst="roundRect">
              <a:avLst/>
            </a:prstGeom>
            <a:solidFill>
              <a:schemeClr val="accent1"/>
            </a:solidFill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107964" y="2232264"/>
              <a:ext cx="507268" cy="952499"/>
            </a:xfrm>
            <a:prstGeom prst="roundRect">
              <a:avLst/>
            </a:prstGeom>
            <a:solidFill>
              <a:schemeClr val="accent3"/>
            </a:solidFill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1797757" y="2638904"/>
              <a:ext cx="62451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701700" y="3311176"/>
              <a:ext cx="3397624" cy="1435038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endParaRPr lang="en-US" dirty="0">
                <a:solidFill>
                  <a:srgbClr val="000000"/>
                </a:solidFill>
              </a:endParaRPr>
            </a:p>
            <a:p>
              <a:pPr algn="ctr">
                <a:lnSpc>
                  <a:spcPct val="70000"/>
                </a:lnSpc>
              </a:pPr>
              <a:endParaRPr lang="en-US" dirty="0" smtClean="0">
                <a:solidFill>
                  <a:srgbClr val="000000"/>
                </a:solidFill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000000"/>
                  </a:solidFill>
                </a:rPr>
                <a:t/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dirty="0" smtClean="0">
                  <a:solidFill>
                    <a:srgbClr val="000000"/>
                  </a:solidFill>
                </a:rPr>
                <a:t/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dirty="0" smtClean="0">
                  <a:solidFill>
                    <a:srgbClr val="000000"/>
                  </a:solidFill>
                </a:rPr>
                <a:t/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dirty="0" smtClean="0">
                  <a:solidFill>
                    <a:srgbClr val="000000"/>
                  </a:solidFill>
                </a:rPr>
                <a:t/>
              </a:r>
              <a:br>
                <a:rPr lang="en-US" dirty="0" smtClean="0">
                  <a:solidFill>
                    <a:srgbClr val="000000"/>
                  </a:solidFill>
                </a:rPr>
              </a:br>
              <a:r>
                <a:rPr lang="en-US" sz="2000" dirty="0" smtClean="0">
                  <a:solidFill>
                    <a:srgbClr val="000000"/>
                  </a:solidFill>
                </a:rPr>
                <a:t>BESS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39581" y="3133350"/>
              <a:ext cx="87669" cy="1778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36804" y="3136340"/>
              <a:ext cx="87669" cy="17782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Elbow Connector 22"/>
            <p:cNvCxnSpPr>
              <a:stCxn id="21" idx="2"/>
              <a:endCxn id="18" idx="2"/>
            </p:cNvCxnSpPr>
            <p:nvPr/>
          </p:nvCxnSpPr>
          <p:spPr>
            <a:xfrm rot="5400000" flipH="1" flipV="1">
              <a:off x="2259301" y="2208878"/>
              <a:ext cx="126412" cy="2078182"/>
            </a:xfrm>
            <a:prstGeom prst="bentConnector3">
              <a:avLst>
                <a:gd name="adj1" fmla="val -967079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93243" y="3977898"/>
              <a:ext cx="1277271" cy="451405"/>
            </a:xfrm>
            <a:prstGeom prst="rect">
              <a:avLst/>
            </a:prstGeom>
            <a:solidFill>
              <a:srgbClr val="E4DC73"/>
            </a:solidFill>
            <a:ln>
              <a:solidFill>
                <a:srgbClr val="59595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URL=</a:t>
              </a:r>
              <a:r>
                <a:rPr lang="en-US" sz="1600" dirty="0" err="1" smtClean="0">
                  <a:solidFill>
                    <a:srgbClr val="000000"/>
                  </a:solidFill>
                </a:rPr>
                <a:t>X.com</a:t>
              </a:r>
              <a:r>
                <a:rPr lang="en-US" sz="1600" dirty="0" smtClean="0">
                  <a:solidFill>
                    <a:srgbClr val="000000"/>
                  </a:solidFill>
                </a:rPr>
                <a:t>?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89505" y="3439104"/>
              <a:ext cx="1270061" cy="418353"/>
            </a:xfrm>
            <a:prstGeom prst="roundRect">
              <a:avLst/>
            </a:prstGeom>
            <a:solidFill>
              <a:srgbClr val="3366FF"/>
            </a:solidFill>
            <a:ln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600" dirty="0" smtClean="0">
                  <a:solidFill>
                    <a:srgbClr val="000000"/>
                  </a:solidFill>
                </a:rPr>
                <a:t>URL extract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1" name="Straight Arrow Connector 50"/>
          <p:cNvCxnSpPr>
            <a:stCxn id="49" idx="2"/>
          </p:cNvCxnSpPr>
          <p:nvPr/>
        </p:nvCxnSpPr>
        <p:spPr>
          <a:xfrm>
            <a:off x="1066403" y="1421621"/>
            <a:ext cx="224556" cy="4208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35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rich abstractions help 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 animBg="1"/>
      <p:bldP spid="47" grpId="0" animBg="1"/>
      <p:bldP spid="4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2183215" y="2676767"/>
            <a:ext cx="3817622" cy="43088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     packet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vports</a:t>
            </a: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: GHz/Gb = 1.5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229152" y="4653391"/>
            <a:ext cx="4468391" cy="43088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    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bytestream</a:t>
            </a: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sz="2200" dirty="0" err="1" smtClean="0">
                <a:latin typeface="Gill Sans Light" charset="0"/>
                <a:ea typeface="Gill Sans Light" charset="0"/>
                <a:cs typeface="Gill Sans Light" charset="0"/>
              </a:rPr>
              <a:t>vports</a:t>
            </a:r>
            <a:r>
              <a:rPr lang="en-US" sz="2200" dirty="0" smtClean="0">
                <a:latin typeface="Gill Sans Light" charset="0"/>
                <a:ea typeface="Gill Sans Light" charset="0"/>
                <a:cs typeface="Gill Sans Light" charset="0"/>
              </a:rPr>
              <a:t>: GHz/Gb = 1.12 </a:t>
            </a:r>
            <a:endParaRPr lang="en-US" sz="22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4124263"/>
            <a:ext cx="8344400" cy="421205"/>
            <a:chOff x="457200" y="5499017"/>
            <a:chExt cx="8344400" cy="561606"/>
          </a:xfrm>
          <a:effectLst/>
        </p:grpSpPr>
        <p:cxnSp>
          <p:nvCxnSpPr>
            <p:cNvPr id="64" name="Straight Arrow Connector 63"/>
            <p:cNvCxnSpPr>
              <a:endCxn id="67" idx="1"/>
            </p:cNvCxnSpPr>
            <p:nvPr/>
          </p:nvCxnSpPr>
          <p:spPr>
            <a:xfrm>
              <a:off x="457200" y="5784467"/>
              <a:ext cx="697562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ounded Rectangle 64"/>
            <p:cNvSpPr/>
            <p:nvPr/>
          </p:nvSpPr>
          <p:spPr>
            <a:xfrm>
              <a:off x="3947665" y="5508312"/>
              <a:ext cx="894933" cy="552309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IDS</a:t>
              </a:r>
              <a:endParaRPr lang="en-US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623775" y="5508313"/>
              <a:ext cx="894933" cy="552310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URL filter</a:t>
              </a:r>
              <a:endParaRPr lang="en-US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432823" y="5508312"/>
              <a:ext cx="1368777" cy="552310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7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Redundancy</a:t>
              </a:r>
              <a: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 Eliminator</a:t>
              </a:r>
              <a:endParaRPr lang="en-US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520974" y="5583683"/>
              <a:ext cx="1116927" cy="112263"/>
              <a:chOff x="5865473" y="4493683"/>
              <a:chExt cx="1116927" cy="112263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865473" y="4502275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78847" y="4493683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465023" y="4493683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778397" y="4502979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</p:grpSp>
        <p:sp>
          <p:nvSpPr>
            <p:cNvPr id="50" name="Rounded Rectangle 49"/>
            <p:cNvSpPr/>
            <p:nvPr/>
          </p:nvSpPr>
          <p:spPr>
            <a:xfrm>
              <a:off x="1901006" y="5499017"/>
              <a:ext cx="1215403" cy="552309"/>
            </a:xfrm>
            <a:prstGeom prst="roundRect">
              <a:avLst/>
            </a:prstGeom>
            <a:solidFill>
              <a:srgbClr val="F79646"/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TCP</a:t>
              </a:r>
              <a:b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</a:br>
              <a:r>
                <a:rPr lang="en-US" dirty="0" err="1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assemblr</a:t>
              </a:r>
              <a:endParaRPr lang="en-US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94722" y="5583683"/>
              <a:ext cx="682388" cy="107328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908385" y="5586422"/>
              <a:ext cx="682388" cy="107328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631596" y="5597129"/>
              <a:ext cx="682388" cy="107328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1929699" y="3281666"/>
            <a:ext cx="5090181" cy="523220"/>
          </a:xfrm>
          <a:prstGeom prst="rect">
            <a:avLst/>
          </a:prstGeom>
          <a:solidFill>
            <a:schemeClr val="accent6"/>
          </a:solidFill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25% reduction in cycles per packet</a:t>
            </a:r>
            <a:endParaRPr lang="en-US" sz="28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43541" y="1390609"/>
            <a:ext cx="7048356" cy="1206797"/>
            <a:chOff x="1043541" y="1854145"/>
            <a:chExt cx="7048356" cy="1609062"/>
          </a:xfrm>
          <a:effectLst/>
        </p:grpSpPr>
        <p:cxnSp>
          <p:nvCxnSpPr>
            <p:cNvPr id="3" name="Straight Arrow Connector 2"/>
            <p:cNvCxnSpPr>
              <a:endCxn id="43" idx="1"/>
            </p:cNvCxnSpPr>
            <p:nvPr/>
          </p:nvCxnSpPr>
          <p:spPr>
            <a:xfrm>
              <a:off x="1043541" y="3187050"/>
              <a:ext cx="5679579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2701744" y="2910895"/>
              <a:ext cx="894933" cy="552309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IDS</a:t>
              </a:r>
              <a:endParaRPr lang="en-US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631852" y="2910895"/>
              <a:ext cx="894933" cy="552312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URL filter</a:t>
              </a:r>
              <a:endParaRPr lang="en-US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723120" y="2910895"/>
              <a:ext cx="1368777" cy="552310"/>
            </a:xfrm>
            <a:prstGeom prst="round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1700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Redundancy</a:t>
              </a:r>
              <a:r>
                <a:rPr lang="en-US" dirty="0" smtClean="0">
                  <a:solidFill>
                    <a:srgbClr val="00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 Eliminator</a:t>
              </a:r>
              <a:endParaRPr lang="en-US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1261634" y="2910896"/>
              <a:ext cx="1116927" cy="112263"/>
              <a:chOff x="5865473" y="4493683"/>
              <a:chExt cx="1116927" cy="11226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65473" y="4502275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178847" y="4493683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465023" y="4493683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778397" y="4502979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3827386" y="2920192"/>
              <a:ext cx="517377" cy="112263"/>
              <a:chOff x="6465023" y="4493683"/>
              <a:chExt cx="517377" cy="112263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465023" y="4493683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778397" y="4502979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5768226" y="2976323"/>
              <a:ext cx="517377" cy="112263"/>
              <a:chOff x="6465023" y="4493683"/>
              <a:chExt cx="517377" cy="112263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6465023" y="4493683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778397" y="4502979"/>
                <a:ext cx="204003" cy="102967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3451990" y="1854145"/>
              <a:ext cx="1933505" cy="574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solidFill>
                    <a:srgbClr val="FF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bytestream</a:t>
              </a:r>
              <a:r>
                <a:rPr lang="en-US" sz="2200" dirty="0" smtClean="0">
                  <a:solidFill>
                    <a:srgbClr val="FF0000"/>
                  </a:solidFill>
                  <a:latin typeface="Gill Sans Light" charset="0"/>
                  <a:ea typeface="Gill Sans Light" charset="0"/>
                  <a:cs typeface="Gill Sans Light" charset="0"/>
                </a:rPr>
                <a:t> NFs</a:t>
              </a:r>
              <a:endParaRPr lang="en-US" sz="2200" dirty="0">
                <a:solidFill>
                  <a:srgbClr val="FF0000"/>
                </a:solidFill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3194722" y="2285032"/>
              <a:ext cx="632664" cy="62586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418743" y="2383305"/>
              <a:ext cx="610666" cy="48223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181809" y="2285032"/>
              <a:ext cx="1785844" cy="62586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585C87C9-AB45-F146-87C6-5E2DA9ED9E92}" type="slidenum">
              <a:rPr lang="en-US" smtClean="0">
                <a:latin typeface="Gill Sans Light" charset="0"/>
                <a:ea typeface="Gill Sans Light" charset="0"/>
                <a:cs typeface="Gill Sans Light" charset="0"/>
              </a:rPr>
              <a:t>36</a:t>
            </a:fld>
            <a:endParaRPr lang="en-US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42" name="Title 4"/>
          <p:cNvSpPr>
            <a:spLocks noGrp="1"/>
          </p:cNvSpPr>
          <p:nvPr>
            <p:ph type="title"/>
          </p:nvPr>
        </p:nvSpPr>
        <p:spPr>
          <a:xfrm>
            <a:off x="0" y="170260"/>
            <a:ext cx="9144000" cy="857250"/>
          </a:xfrm>
          <a:effectLst/>
        </p:spPr>
        <p:txBody>
          <a:bodyPr>
            <a:normAutofit/>
          </a:bodyPr>
          <a:lstStyle/>
          <a:p>
            <a:r>
              <a:rPr lang="en-US" dirty="0" smtClean="0"/>
              <a:t>Do rich abstractions help 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4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79" grpId="0" animBg="1"/>
      <p:bldP spid="8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1358" y="4548878"/>
            <a:ext cx="8080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Intel FM6000 switch : 48x 10Gbps ports, 2048 rule </a:t>
            </a:r>
            <a:r>
              <a:rPr lang="en-US" dirty="0">
                <a:latin typeface="Gill Sans Light" charset="0"/>
                <a:ea typeface="Gill Sans Light" charset="0"/>
                <a:cs typeface="Gill Sans Light" charset="0"/>
              </a:rPr>
              <a:t>entries</a:t>
            </a:r>
            <a:br>
              <a:rPr lang="en-US" dirty="0"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dirty="0">
                <a:latin typeface="Gill Sans Light" charset="0"/>
                <a:ea typeface="Gill Sans Light" charset="0"/>
                <a:cs typeface="Gill Sans Light" charset="0"/>
              </a:rPr>
              <a:t>4 servers  (68 cores total): 1x Intel E5-2680 (2x10 cores), 3x Intel E5-2650 (2x8 cores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145881" y="1078397"/>
            <a:ext cx="4697337" cy="638943"/>
            <a:chOff x="1949648" y="1096741"/>
            <a:chExt cx="5143500" cy="932842"/>
          </a:xfrm>
        </p:grpSpPr>
        <p:pic>
          <p:nvPicPr>
            <p:cNvPr id="5" name="Picture 4" descr="pipeline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9648" y="1096741"/>
              <a:ext cx="5143500" cy="93284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296239" y="1231520"/>
              <a:ext cx="586718" cy="494281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NAT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0" name="Chart 9" title="Chart"/>
          <p:cNvGraphicFramePr/>
          <p:nvPr>
            <p:extLst>
              <p:ext uri="{D42A27DB-BD31-4B8C-83A1-F6EECF244321}">
                <p14:modId xmlns:p14="http://schemas.microsoft.com/office/powerpoint/2010/main" val="3773643338"/>
              </p:ext>
            </p:extLst>
          </p:nvPr>
        </p:nvGraphicFramePr>
        <p:xfrm>
          <a:off x="1124353" y="1733380"/>
          <a:ext cx="6686702" cy="274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582414" y="4082927"/>
            <a:ext cx="5751861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0323" y="2116251"/>
            <a:ext cx="0" cy="1967058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2762" y="4093247"/>
            <a:ext cx="122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Time (s) </a:t>
            </a:r>
            <a:r>
              <a:rPr lang="en-US" i="1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62102" y="4053143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066450" y="4053143"/>
            <a:ext cx="496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40102" y="2921729"/>
            <a:ext cx="215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Bandwidth (</a:t>
            </a:r>
            <a:r>
              <a:rPr lang="en-US" i="1" dirty="0" err="1" smtClean="0">
                <a:solidFill>
                  <a:srgbClr val="FFFFFF"/>
                </a:solidFill>
              </a:rPr>
              <a:t>Gbps</a:t>
            </a:r>
            <a:r>
              <a:rPr lang="en-US" i="1" dirty="0" smtClean="0">
                <a:solidFill>
                  <a:srgbClr val="FFFFFF"/>
                </a:solidFill>
              </a:rPr>
              <a:t>) </a:t>
            </a:r>
            <a:r>
              <a:rPr lang="en-US" i="1" dirty="0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3101" y="2898252"/>
            <a:ext cx="1446429" cy="646331"/>
          </a:xfrm>
          <a:prstGeom prst="rect">
            <a:avLst/>
          </a:prstGeom>
          <a:solidFill>
            <a:srgbClr val="C6D9F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Input load (</a:t>
            </a:r>
            <a:r>
              <a:rPr lang="en-US" dirty="0" err="1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Gbps</a:t>
            </a:r>
            <a:r>
              <a:rPr lang="en-US" dirty="0" smtClean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21" name="Straight Arrow Connector 20"/>
          <p:cNvCxnSpPr>
            <a:stCxn id="11" idx="1"/>
          </p:cNvCxnSpPr>
          <p:nvPr/>
        </p:nvCxnSpPr>
        <p:spPr>
          <a:xfrm flipH="1">
            <a:off x="6198662" y="3221418"/>
            <a:ext cx="1364439" cy="448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37</a:t>
            </a:fld>
            <a:endParaRPr lang="en-US"/>
          </a:p>
        </p:txBody>
      </p:sp>
      <p:sp>
        <p:nvSpPr>
          <p:cNvPr id="18" name="Title 12"/>
          <p:cNvSpPr>
            <a:spLocks noGrp="1"/>
          </p:cNvSpPr>
          <p:nvPr>
            <p:ph type="title"/>
          </p:nvPr>
        </p:nvSpPr>
        <p:spPr>
          <a:xfrm>
            <a:off x="0" y="170260"/>
            <a:ext cx="9144000" cy="857250"/>
          </a:xfrm>
        </p:spPr>
        <p:txBody>
          <a:bodyPr/>
          <a:lstStyle/>
          <a:p>
            <a:r>
              <a:rPr lang="en-US" dirty="0" smtClean="0"/>
              <a:t>End-to-End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0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AsOne/>
      </p:bldGraphic>
      <p:bldP spid="4" grpId="0"/>
      <p:bldP spid="9" grpId="0"/>
      <p:bldP spid="14" grpId="0"/>
      <p:bldP spid="17" grpId="0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 title="Chart"/>
          <p:cNvGraphicFramePr/>
          <p:nvPr>
            <p:extLst>
              <p:ext uri="{D42A27DB-BD31-4B8C-83A1-F6EECF244321}">
                <p14:modId xmlns:p14="http://schemas.microsoft.com/office/powerpoint/2010/main" val="1367600950"/>
              </p:ext>
            </p:extLst>
          </p:nvPr>
        </p:nvGraphicFramePr>
        <p:xfrm>
          <a:off x="1124353" y="1733380"/>
          <a:ext cx="6686702" cy="274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582414" y="4082927"/>
            <a:ext cx="5751861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0323" y="2116251"/>
            <a:ext cx="0" cy="1967058"/>
          </a:xfrm>
          <a:prstGeom prst="line">
            <a:avLst/>
          </a:prstGeom>
          <a:ln w="285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2762" y="4093247"/>
            <a:ext cx="122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Time (s) </a:t>
            </a:r>
            <a:r>
              <a:rPr lang="en-US" i="1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62102" y="4053143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066450" y="4053143"/>
            <a:ext cx="496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40102" y="2921729"/>
            <a:ext cx="215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Bandwidth (</a:t>
            </a:r>
            <a:r>
              <a:rPr lang="en-US" i="1" dirty="0" err="1" smtClean="0">
                <a:solidFill>
                  <a:srgbClr val="FFFFFF"/>
                </a:solidFill>
              </a:rPr>
              <a:t>Gbps</a:t>
            </a:r>
            <a:r>
              <a:rPr lang="en-US" i="1" dirty="0" smtClean="0">
                <a:solidFill>
                  <a:srgbClr val="FFFFFF"/>
                </a:solidFill>
              </a:rPr>
              <a:t>) </a:t>
            </a:r>
            <a:r>
              <a:rPr lang="en-US" i="1" dirty="0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2648" y="2400962"/>
            <a:ext cx="3299439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Switch bandwidth consumed</a:t>
            </a:r>
            <a:br>
              <a:rPr lang="en-US" dirty="0" smtClean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dirty="0" smtClean="0">
                <a:solidFill>
                  <a:schemeClr val="bg1"/>
                </a:solidFill>
                <a:latin typeface="Gill Sans Light" charset="0"/>
                <a:ea typeface="Gill Sans Light" charset="0"/>
                <a:cs typeface="Gill Sans Light" charset="0"/>
              </a:rPr>
              <a:t> (16.4% higher than lower bound)</a:t>
            </a:r>
            <a:endParaRPr lang="en-US" dirty="0">
              <a:solidFill>
                <a:schemeClr val="bg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15" name="Straight Arrow Connector 14"/>
          <p:cNvCxnSpPr>
            <a:stCxn id="8" idx="2"/>
          </p:cNvCxnSpPr>
          <p:nvPr/>
        </p:nvCxnSpPr>
        <p:spPr>
          <a:xfrm flipH="1">
            <a:off x="6105086" y="3047293"/>
            <a:ext cx="587282" cy="49263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38</a:t>
            </a:fld>
            <a:endParaRPr lang="en-US"/>
          </a:p>
        </p:txBody>
      </p:sp>
      <p:sp>
        <p:nvSpPr>
          <p:cNvPr id="18" name="Title 12"/>
          <p:cNvSpPr>
            <a:spLocks noGrp="1"/>
          </p:cNvSpPr>
          <p:nvPr>
            <p:ph type="title"/>
          </p:nvPr>
        </p:nvSpPr>
        <p:spPr>
          <a:xfrm>
            <a:off x="0" y="170260"/>
            <a:ext cx="9144000" cy="857250"/>
          </a:xfrm>
        </p:spPr>
        <p:txBody>
          <a:bodyPr/>
          <a:lstStyle/>
          <a:p>
            <a:r>
              <a:rPr lang="en-US" dirty="0" smtClean="0"/>
              <a:t>End-to-End Operation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1358" y="4548878"/>
            <a:ext cx="8080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Intel FM6000 switch : 48x 10Gbps ports, 2048 rule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entries</a:t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4 servers  (68 cores total): 1x Intel E5-2680 (2x10 cores), 3x Intel E5-2650 (2x8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cores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pic>
        <p:nvPicPr>
          <p:cNvPr id="25" name="Picture 24" descr="pipe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881" y="1078397"/>
            <a:ext cx="4697337" cy="63894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462408" y="1170713"/>
            <a:ext cx="53582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NAT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 title="Chart"/>
          <p:cNvGraphicFramePr/>
          <p:nvPr>
            <p:extLst>
              <p:ext uri="{D42A27DB-BD31-4B8C-83A1-F6EECF244321}">
                <p14:modId xmlns:p14="http://schemas.microsoft.com/office/powerpoint/2010/main" val="1282340883"/>
              </p:ext>
            </p:extLst>
          </p:nvPr>
        </p:nvGraphicFramePr>
        <p:xfrm>
          <a:off x="1124353" y="1733380"/>
          <a:ext cx="6686702" cy="274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582414" y="4082927"/>
            <a:ext cx="5751861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47124" y="2116289"/>
            <a:ext cx="0" cy="1967058"/>
          </a:xfrm>
          <a:prstGeom prst="line">
            <a:avLst/>
          </a:prstGeom>
          <a:ln w="28575" cmpd="sng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0323" y="2116251"/>
            <a:ext cx="0" cy="1967058"/>
          </a:xfrm>
          <a:prstGeom prst="line">
            <a:avLst/>
          </a:prstGeom>
          <a:ln w="285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2762" y="4093247"/>
            <a:ext cx="122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Time (s) </a:t>
            </a:r>
            <a:r>
              <a:rPr lang="en-US" i="1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62102" y="4053143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066450" y="4053143"/>
            <a:ext cx="496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37848" y="2921729"/>
            <a:ext cx="21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Bandwidth (</a:t>
            </a:r>
            <a:r>
              <a:rPr lang="en-US" i="1" dirty="0" err="1" smtClean="0">
                <a:solidFill>
                  <a:srgbClr val="FFFFFF"/>
                </a:solidFill>
              </a:rPr>
              <a:t>Gbps</a:t>
            </a:r>
            <a:r>
              <a:rPr lang="en-US" i="1" dirty="0" smtClean="0">
                <a:solidFill>
                  <a:srgbClr val="FFFFFF"/>
                </a:solidFill>
              </a:rPr>
              <a:t>) 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478998" y="2921729"/>
            <a:ext cx="1108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#Cores </a:t>
            </a:r>
            <a:r>
              <a:rPr lang="en-US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94529" y="2311942"/>
            <a:ext cx="3416418" cy="384721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solidFill>
                  <a:srgbClr val="000000"/>
                </a:solidFill>
                <a:latin typeface="Gill Sans Light"/>
                <a:cs typeface="Gill Sans Light"/>
              </a:rPr>
              <a:t>Optimal CPU consumption</a:t>
            </a:r>
            <a:endParaRPr lang="en-US" sz="1900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4907514" y="2696663"/>
            <a:ext cx="95224" cy="33033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39</a:t>
            </a:fld>
            <a:endParaRPr lang="en-US"/>
          </a:p>
        </p:txBody>
      </p:sp>
      <p:sp>
        <p:nvSpPr>
          <p:cNvPr id="21" name="Title 12"/>
          <p:cNvSpPr>
            <a:spLocks noGrp="1"/>
          </p:cNvSpPr>
          <p:nvPr>
            <p:ph type="title"/>
          </p:nvPr>
        </p:nvSpPr>
        <p:spPr>
          <a:xfrm>
            <a:off x="0" y="170260"/>
            <a:ext cx="9144000" cy="857250"/>
          </a:xfrm>
        </p:spPr>
        <p:txBody>
          <a:bodyPr/>
          <a:lstStyle/>
          <a:p>
            <a:r>
              <a:rPr lang="en-US" dirty="0" smtClean="0"/>
              <a:t>End-to-End Operation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1358" y="4548878"/>
            <a:ext cx="8080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Intel FM6000 switch : 48x 10Gbps ports, 2048 rule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entries</a:t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4 servers  (68 cores total): 1x Intel E5-2680 (2x10 cores), 3x Intel E5-2650 (2x8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cores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pic>
        <p:nvPicPr>
          <p:cNvPr id="28" name="Picture 27" descr="pipe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881" y="1078397"/>
            <a:ext cx="4697337" cy="6389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462408" y="1170713"/>
            <a:ext cx="53582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NAT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stCxn id="34" idx="0"/>
          </p:cNvCxnSpPr>
          <p:nvPr/>
        </p:nvCxnSpPr>
        <p:spPr bwMode="auto">
          <a:xfrm flipV="1">
            <a:off x="1870872" y="3327530"/>
            <a:ext cx="1701031" cy="109229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4014791" y="3416036"/>
            <a:ext cx="1106487" cy="55364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flipV="1">
            <a:off x="4102102" y="4344723"/>
            <a:ext cx="1285875" cy="557213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1750079" y="4502597"/>
            <a:ext cx="1566210" cy="39934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5759453" y="3786321"/>
            <a:ext cx="1198563" cy="37266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1296988" y="4200659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127378" y="4578086"/>
            <a:ext cx="1147763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2998788" y="3126715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4814888" y="3949436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472238" y="3377936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6800" y="556920"/>
            <a:ext cx="6663266" cy="212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5" tIns="32003" rIns="64005" bIns="32003" rtlCol="0" anchor="ctr"/>
          <a:lstStyle/>
          <a:p>
            <a:pPr algn="ctr" defTabSz="320008"/>
            <a:endParaRPr lang="en-US" sz="13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066800" y="2219654"/>
            <a:ext cx="6663266" cy="328166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320008">
              <a:defRPr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Global Network View    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0" name="Group 1"/>
          <p:cNvGrpSpPr/>
          <p:nvPr/>
        </p:nvGrpSpPr>
        <p:grpSpPr>
          <a:xfrm>
            <a:off x="5830884" y="2176814"/>
            <a:ext cx="1158240" cy="410441"/>
            <a:chOff x="5257800" y="3124200"/>
            <a:chExt cx="1158240" cy="547255"/>
          </a:xfrm>
          <a:effectLst>
            <a:outerShdw blurRad="50800" dist="50800" dir="10260000" algn="tl" rotWithShape="0">
              <a:srgbClr val="000000">
                <a:alpha val="54000"/>
              </a:srgbClr>
            </a:outerShdw>
          </a:effectLst>
        </p:grpSpPr>
        <p:sp>
          <p:nvSpPr>
            <p:cNvPr id="33" name="Oval 32"/>
            <p:cNvSpPr/>
            <p:nvPr/>
          </p:nvSpPr>
          <p:spPr>
            <a:xfrm>
              <a:off x="5257800" y="33528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562600" y="31242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943600" y="33528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248400" y="32004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638800" y="35052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47" name="Straight Connector 46"/>
            <p:cNvCxnSpPr>
              <a:stCxn id="33" idx="7"/>
              <a:endCxn id="40" idx="3"/>
            </p:cNvCxnSpPr>
            <p:nvPr/>
          </p:nvCxnSpPr>
          <p:spPr>
            <a:xfrm flipV="1">
              <a:off x="5400890" y="3266108"/>
              <a:ext cx="186260" cy="11103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3" idx="2"/>
              <a:endCxn id="33" idx="5"/>
            </p:cNvCxnSpPr>
            <p:nvPr/>
          </p:nvCxnSpPr>
          <p:spPr>
            <a:xfrm flipH="1" flipV="1">
              <a:off x="5400890" y="3494708"/>
              <a:ext cx="2379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1" idx="1"/>
              <a:endCxn id="40" idx="5"/>
            </p:cNvCxnSpPr>
            <p:nvPr/>
          </p:nvCxnSpPr>
          <p:spPr>
            <a:xfrm flipH="1" flipV="1">
              <a:off x="5705690" y="3266108"/>
              <a:ext cx="262460" cy="11103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3" idx="6"/>
              <a:endCxn id="41" idx="3"/>
            </p:cNvCxnSpPr>
            <p:nvPr/>
          </p:nvCxnSpPr>
          <p:spPr>
            <a:xfrm flipV="1">
              <a:off x="5806440" y="3494708"/>
              <a:ext cx="1617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1" idx="6"/>
              <a:endCxn id="42" idx="3"/>
            </p:cNvCxnSpPr>
            <p:nvPr/>
          </p:nvCxnSpPr>
          <p:spPr>
            <a:xfrm flipV="1">
              <a:off x="6111240" y="3342308"/>
              <a:ext cx="1617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828800" y="2547820"/>
            <a:ext cx="5257800" cy="1728640"/>
            <a:chOff x="2926080" y="4076510"/>
            <a:chExt cx="8412480" cy="2765823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926080" y="4076510"/>
              <a:ext cx="0" cy="276582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 flipH="1">
              <a:off x="5715041" y="4076510"/>
              <a:ext cx="15199" cy="1106038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 bwMode="auto">
            <a:xfrm>
              <a:off x="8620761" y="4076510"/>
              <a:ext cx="35559" cy="22749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 bwMode="auto">
            <a:xfrm>
              <a:off x="11338560" y="4076510"/>
              <a:ext cx="0" cy="147475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619566" y="3466222"/>
            <a:ext cx="1142232" cy="781343"/>
            <a:chOff x="969674" y="1993565"/>
            <a:chExt cx="1142232" cy="1041790"/>
          </a:xfrm>
        </p:grpSpPr>
        <p:grpSp>
          <p:nvGrpSpPr>
            <p:cNvPr id="3" name="Group 2"/>
            <p:cNvGrpSpPr/>
            <p:nvPr/>
          </p:nvGrpSpPr>
          <p:grpSpPr>
            <a:xfrm>
              <a:off x="969674" y="1993565"/>
              <a:ext cx="1142232" cy="1041790"/>
              <a:chOff x="969674" y="1993565"/>
              <a:chExt cx="1142232" cy="1041790"/>
            </a:xfrm>
          </p:grpSpPr>
          <p:pic>
            <p:nvPicPr>
              <p:cNvPr id="194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7" name="Rounded Rectangle 196"/>
            <p:cNvSpPr/>
            <p:nvPr/>
          </p:nvSpPr>
          <p:spPr>
            <a:xfrm>
              <a:off x="1406507" y="2503416"/>
              <a:ext cx="534851" cy="26327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IDS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1406507" y="2166684"/>
              <a:ext cx="534851" cy="26327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IDS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6730325" y="3909519"/>
            <a:ext cx="1142232" cy="781343"/>
            <a:chOff x="969674" y="1993565"/>
            <a:chExt cx="1142232" cy="1041790"/>
          </a:xfrm>
        </p:grpSpPr>
        <p:grpSp>
          <p:nvGrpSpPr>
            <p:cNvPr id="200" name="Group 199"/>
            <p:cNvGrpSpPr/>
            <p:nvPr/>
          </p:nvGrpSpPr>
          <p:grpSpPr>
            <a:xfrm>
              <a:off x="969674" y="1993565"/>
              <a:ext cx="1142232" cy="1041790"/>
              <a:chOff x="969674" y="1993565"/>
              <a:chExt cx="1142232" cy="1041790"/>
            </a:xfrm>
          </p:grpSpPr>
          <p:pic>
            <p:nvPicPr>
              <p:cNvPr id="203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4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1" name="Rounded Rectangle 200"/>
            <p:cNvSpPr/>
            <p:nvPr/>
          </p:nvSpPr>
          <p:spPr>
            <a:xfrm>
              <a:off x="1406507" y="2503416"/>
              <a:ext cx="534851" cy="26327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IDS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02" name="Rounded Rectangle 201"/>
            <p:cNvSpPr/>
            <p:nvPr/>
          </p:nvSpPr>
          <p:spPr>
            <a:xfrm>
              <a:off x="1406507" y="2166684"/>
              <a:ext cx="534851" cy="263277"/>
            </a:xfrm>
            <a:prstGeom prst="roundRect">
              <a:avLst/>
            </a:prstGeom>
            <a:solidFill>
              <a:srgbClr val="FF41D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FW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4127997" y="2792269"/>
            <a:ext cx="1142232" cy="781343"/>
            <a:chOff x="969674" y="1993565"/>
            <a:chExt cx="1142232" cy="1041790"/>
          </a:xfrm>
        </p:grpSpPr>
        <p:grpSp>
          <p:nvGrpSpPr>
            <p:cNvPr id="206" name="Group 205"/>
            <p:cNvGrpSpPr/>
            <p:nvPr/>
          </p:nvGrpSpPr>
          <p:grpSpPr>
            <a:xfrm>
              <a:off x="969674" y="1993565"/>
              <a:ext cx="1142232" cy="1041790"/>
              <a:chOff x="969674" y="1993565"/>
              <a:chExt cx="1142232" cy="1041790"/>
            </a:xfrm>
          </p:grpSpPr>
          <p:pic>
            <p:nvPicPr>
              <p:cNvPr id="209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0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7" name="Rounded Rectangle 206"/>
            <p:cNvSpPr/>
            <p:nvPr/>
          </p:nvSpPr>
          <p:spPr>
            <a:xfrm>
              <a:off x="1406507" y="2503416"/>
              <a:ext cx="534851" cy="263277"/>
            </a:xfrm>
            <a:prstGeom prst="roundRect">
              <a:avLst/>
            </a:prstGeom>
            <a:solidFill>
              <a:srgbClr val="39D83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Opt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08" name="Rounded Rectangle 207"/>
            <p:cNvSpPr/>
            <p:nvPr/>
          </p:nvSpPr>
          <p:spPr>
            <a:xfrm>
              <a:off x="1406507" y="2166684"/>
              <a:ext cx="534851" cy="263277"/>
            </a:xfrm>
            <a:prstGeom prst="roundRect">
              <a:avLst/>
            </a:prstGeom>
            <a:solidFill>
              <a:srgbClr val="39D83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Opt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93949" y="2233964"/>
            <a:ext cx="6312810" cy="312291"/>
            <a:chOff x="1293949" y="2978618"/>
            <a:chExt cx="6312810" cy="416388"/>
          </a:xfrm>
        </p:grpSpPr>
        <p:sp>
          <p:nvSpPr>
            <p:cNvPr id="62" name="Rounded Rectangle 61"/>
            <p:cNvSpPr/>
            <p:nvPr/>
          </p:nvSpPr>
          <p:spPr>
            <a:xfrm>
              <a:off x="1750079" y="3109008"/>
              <a:ext cx="534851" cy="26327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IDS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293949" y="3009649"/>
              <a:ext cx="534851" cy="26327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IDS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467743" y="3068673"/>
              <a:ext cx="534851" cy="263277"/>
            </a:xfrm>
            <a:prstGeom prst="roundRect">
              <a:avLst/>
            </a:prstGeom>
            <a:solidFill>
              <a:srgbClr val="39D83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Opt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632307" y="3120936"/>
              <a:ext cx="534851" cy="263277"/>
            </a:xfrm>
            <a:prstGeom prst="roundRect">
              <a:avLst/>
            </a:prstGeom>
            <a:solidFill>
              <a:srgbClr val="39D83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Opt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7071908" y="3131729"/>
              <a:ext cx="534851" cy="26327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IDS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057639" y="2978618"/>
              <a:ext cx="534851" cy="263277"/>
            </a:xfrm>
            <a:prstGeom prst="roundRect">
              <a:avLst/>
            </a:prstGeom>
            <a:solidFill>
              <a:srgbClr val="FF41D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FW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34485" y="2367883"/>
            <a:ext cx="6123275" cy="1924025"/>
            <a:chOff x="1434484" y="3157176"/>
            <a:chExt cx="6123275" cy="2565367"/>
          </a:xfrm>
        </p:grpSpPr>
        <p:cxnSp>
          <p:nvCxnSpPr>
            <p:cNvPr id="72" name="Straight Connector 71"/>
            <p:cNvCxnSpPr/>
            <p:nvPr/>
          </p:nvCxnSpPr>
          <p:spPr bwMode="auto">
            <a:xfrm>
              <a:off x="1434484" y="3296025"/>
              <a:ext cx="0" cy="1498724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 bwMode="auto">
            <a:xfrm>
              <a:off x="1539259" y="3432550"/>
              <a:ext cx="0" cy="1498724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endCxn id="201" idx="0"/>
            </p:cNvCxnSpPr>
            <p:nvPr/>
          </p:nvCxnSpPr>
          <p:spPr bwMode="auto">
            <a:xfrm>
              <a:off x="7406659" y="3340154"/>
              <a:ext cx="27925" cy="2382389"/>
            </a:xfrm>
            <a:prstGeom prst="line">
              <a:avLst/>
            </a:prstGeom>
            <a:ln w="3810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 bwMode="auto">
            <a:xfrm>
              <a:off x="7529834" y="3157176"/>
              <a:ext cx="27925" cy="2382389"/>
            </a:xfrm>
            <a:prstGeom prst="line">
              <a:avLst/>
            </a:prstGeom>
            <a:ln w="38100" cap="flat" cmpd="sng" algn="ctr">
              <a:solidFill>
                <a:srgbClr val="FF41DD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>
              <a:off x="4786963" y="3410575"/>
              <a:ext cx="0" cy="637550"/>
            </a:xfrm>
            <a:prstGeom prst="line">
              <a:avLst/>
            </a:prstGeom>
            <a:ln w="38100" cap="flat" cmpd="sng" algn="ctr">
              <a:solidFill>
                <a:srgbClr val="39D83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>
              <a:off x="4955238" y="3483600"/>
              <a:ext cx="0" cy="637550"/>
            </a:xfrm>
            <a:prstGeom prst="line">
              <a:avLst/>
            </a:prstGeom>
            <a:ln w="38100" cap="flat" cmpd="sng" algn="ctr">
              <a:solidFill>
                <a:srgbClr val="39D83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343275" y="1660135"/>
            <a:ext cx="1976917" cy="483225"/>
            <a:chOff x="3343274" y="2213513"/>
            <a:chExt cx="1976917" cy="644300"/>
          </a:xfrm>
        </p:grpSpPr>
        <p:sp>
          <p:nvSpPr>
            <p:cNvPr id="84" name="Rounded Rectangle 83"/>
            <p:cNvSpPr/>
            <p:nvPr/>
          </p:nvSpPr>
          <p:spPr bwMode="auto">
            <a:xfrm>
              <a:off x="3343274" y="2213513"/>
              <a:ext cx="1976917" cy="6443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2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5" name="TextBox 23"/>
            <p:cNvSpPr txBox="1">
              <a:spLocks noChangeArrowheads="1"/>
            </p:cNvSpPr>
            <p:nvPr/>
          </p:nvSpPr>
          <p:spPr bwMode="auto">
            <a:xfrm>
              <a:off x="3375808" y="2324925"/>
              <a:ext cx="18780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320008" eaLnBrk="1" hangingPunct="1"/>
              <a:r>
                <a:rPr lang="en-US" sz="1800" dirty="0" smtClean="0">
                  <a:latin typeface="Arial" charset="0"/>
                </a:rPr>
                <a:t>Control Program</a:t>
              </a:r>
              <a:endParaRPr lang="en-US" sz="1800" dirty="0">
                <a:latin typeface="Arial" charset="0"/>
              </a:endParaRPr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4344186" y="1271723"/>
            <a:ext cx="1" cy="37825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3579283" y="765707"/>
            <a:ext cx="1596434" cy="647445"/>
            <a:chOff x="1757987" y="617367"/>
            <a:chExt cx="6410451" cy="2570315"/>
          </a:xfrm>
        </p:grpSpPr>
        <p:grpSp>
          <p:nvGrpSpPr>
            <p:cNvPr id="88" name="Group 87"/>
            <p:cNvGrpSpPr/>
            <p:nvPr/>
          </p:nvGrpSpPr>
          <p:grpSpPr>
            <a:xfrm>
              <a:off x="1757987" y="617367"/>
              <a:ext cx="6317241" cy="2570315"/>
              <a:chOff x="1471085" y="2340824"/>
              <a:chExt cx="7215714" cy="3182296"/>
            </a:xfrm>
          </p:grpSpPr>
          <p:sp>
            <p:nvSpPr>
              <p:cNvPr id="90" name="Horizontal Scroll 89"/>
              <p:cNvSpPr/>
              <p:nvPr/>
            </p:nvSpPr>
            <p:spPr>
              <a:xfrm>
                <a:off x="1471085" y="2340824"/>
                <a:ext cx="7215714" cy="3182296"/>
              </a:xfrm>
              <a:prstGeom prst="horizontalScroll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/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1657940" y="2916818"/>
                <a:ext cx="6616201" cy="2107882"/>
                <a:chOff x="1655825" y="2095673"/>
                <a:chExt cx="6122554" cy="2107882"/>
              </a:xfrm>
            </p:grpSpPr>
            <p:cxnSp>
              <p:nvCxnSpPr>
                <p:cNvPr id="92" name="Straight Arrow Connector 91"/>
                <p:cNvCxnSpPr/>
                <p:nvPr/>
              </p:nvCxnSpPr>
              <p:spPr>
                <a:xfrm>
                  <a:off x="2163828" y="3030085"/>
                  <a:ext cx="719823" cy="0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xtBox 92"/>
                <p:cNvSpPr txBox="1"/>
                <p:nvPr/>
              </p:nvSpPr>
              <p:spPr>
                <a:xfrm>
                  <a:off x="1655825" y="2960855"/>
                  <a:ext cx="625879" cy="7563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400" i="1" dirty="0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2883651" y="2611732"/>
                  <a:ext cx="836706" cy="836706"/>
                </a:xfrm>
                <a:prstGeom prst="ellipse">
                  <a:avLst/>
                </a:prstGeom>
                <a:solidFill>
                  <a:srgbClr val="FF41D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smtClean="0">
                      <a:solidFill>
                        <a:srgbClr val="000000"/>
                      </a:solidFill>
                    </a:rPr>
                    <a:t>FW</a:t>
                  </a:r>
                  <a:endParaRPr lang="en-US" sz="4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4473396" y="2095673"/>
                  <a:ext cx="836706" cy="836707"/>
                </a:xfrm>
                <a:prstGeom prst="ellipse">
                  <a:avLst/>
                </a:prstGeom>
                <a:solidFill>
                  <a:srgbClr val="39D83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00" b="1" dirty="0" smtClean="0">
                      <a:solidFill>
                        <a:srgbClr val="000000"/>
                      </a:solidFill>
                    </a:rPr>
                    <a:t>CDN</a:t>
                  </a:r>
                  <a:endParaRPr lang="en-US" sz="3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4473396" y="3366849"/>
                  <a:ext cx="836706" cy="836706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smtClean="0">
                      <a:solidFill>
                        <a:schemeClr val="bg1"/>
                      </a:solidFill>
                    </a:rPr>
                    <a:t>IDS</a:t>
                  </a:r>
                  <a:endParaRPr lang="en-US" sz="4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97" name="Straight Arrow Connector 96"/>
                <p:cNvCxnSpPr/>
                <p:nvPr/>
              </p:nvCxnSpPr>
              <p:spPr>
                <a:xfrm flipV="1">
                  <a:off x="3720357" y="2597095"/>
                  <a:ext cx="753039" cy="335284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>
                  <a:stCxn id="94" idx="5"/>
                  <a:endCxn id="96" idx="2"/>
                </p:cNvCxnSpPr>
                <p:nvPr/>
              </p:nvCxnSpPr>
              <p:spPr>
                <a:xfrm>
                  <a:off x="3597824" y="3325905"/>
                  <a:ext cx="875572" cy="459297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Oval 98"/>
                <p:cNvSpPr/>
                <p:nvPr/>
              </p:nvSpPr>
              <p:spPr>
                <a:xfrm>
                  <a:off x="6173693" y="2720518"/>
                  <a:ext cx="836706" cy="836706"/>
                </a:xfrm>
                <a:prstGeom prst="ellipse">
                  <a:avLst/>
                </a:prstGeom>
                <a:solidFill>
                  <a:schemeClr val="tx1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err="1" smtClean="0">
                      <a:solidFill>
                        <a:srgbClr val="000000"/>
                      </a:solidFill>
                    </a:rPr>
                    <a:t>QoS</a:t>
                  </a:r>
                  <a:endParaRPr lang="en-US" sz="400" b="1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00" name="Straight Arrow Connector 99"/>
                <p:cNvCxnSpPr/>
                <p:nvPr/>
              </p:nvCxnSpPr>
              <p:spPr>
                <a:xfrm>
                  <a:off x="5310102" y="2611732"/>
                  <a:ext cx="863591" cy="418353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96" idx="6"/>
                  <a:endCxn id="99" idx="3"/>
                </p:cNvCxnSpPr>
                <p:nvPr/>
              </p:nvCxnSpPr>
              <p:spPr>
                <a:xfrm flipV="1">
                  <a:off x="5310100" y="3434693"/>
                  <a:ext cx="986123" cy="350512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/>
                <p:cNvCxnSpPr/>
                <p:nvPr/>
              </p:nvCxnSpPr>
              <p:spPr>
                <a:xfrm>
                  <a:off x="7025340" y="3172324"/>
                  <a:ext cx="753039" cy="0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91694" y="881650"/>
              <a:ext cx="876744" cy="876744"/>
            </a:xfrm>
            <a:prstGeom prst="rect">
              <a:avLst/>
            </a:prstGeom>
          </p:spPr>
        </p:pic>
      </p:grpSp>
      <p:grpSp>
        <p:nvGrpSpPr>
          <p:cNvPr id="105" name="Group 104"/>
          <p:cNvGrpSpPr/>
          <p:nvPr/>
        </p:nvGrpSpPr>
        <p:grpSpPr>
          <a:xfrm>
            <a:off x="5551647" y="1667063"/>
            <a:ext cx="1976917" cy="483225"/>
            <a:chOff x="5551646" y="2222751"/>
            <a:chExt cx="1976917" cy="644300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551646" y="2222751"/>
              <a:ext cx="1976917" cy="6443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2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7" name="TextBox 23"/>
            <p:cNvSpPr txBox="1">
              <a:spLocks noChangeArrowheads="1"/>
            </p:cNvSpPr>
            <p:nvPr/>
          </p:nvSpPr>
          <p:spPr bwMode="auto">
            <a:xfrm>
              <a:off x="5584180" y="2334163"/>
              <a:ext cx="18780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320008" eaLnBrk="1" hangingPunct="1"/>
              <a:r>
                <a:rPr lang="en-US" sz="1800" dirty="0" smtClean="0">
                  <a:latin typeface="Arial" charset="0"/>
                </a:rPr>
                <a:t>Control Program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136647" y="1642864"/>
            <a:ext cx="1976917" cy="483225"/>
            <a:chOff x="1136646" y="2190485"/>
            <a:chExt cx="1976917" cy="644300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1136646" y="2190485"/>
              <a:ext cx="1976917" cy="6443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2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0" name="TextBox 23"/>
            <p:cNvSpPr txBox="1">
              <a:spLocks noChangeArrowheads="1"/>
            </p:cNvSpPr>
            <p:nvPr/>
          </p:nvSpPr>
          <p:spPr bwMode="auto">
            <a:xfrm>
              <a:off x="1169180" y="2301897"/>
              <a:ext cx="18780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320008" eaLnBrk="1" hangingPunct="1"/>
              <a:r>
                <a:rPr lang="en-US" sz="1800" dirty="0" smtClean="0">
                  <a:latin typeface="Arial" charset="0"/>
                </a:rPr>
                <a:t>Control Program</a:t>
              </a:r>
              <a:endParaRPr lang="en-US" sz="18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31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 title="Chart"/>
          <p:cNvGraphicFramePr/>
          <p:nvPr>
            <p:extLst>
              <p:ext uri="{D42A27DB-BD31-4B8C-83A1-F6EECF244321}">
                <p14:modId xmlns:p14="http://schemas.microsoft.com/office/powerpoint/2010/main" val="439176314"/>
              </p:ext>
            </p:extLst>
          </p:nvPr>
        </p:nvGraphicFramePr>
        <p:xfrm>
          <a:off x="1124353" y="1733380"/>
          <a:ext cx="6686702" cy="2740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582414" y="4082927"/>
            <a:ext cx="5751861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47124" y="2116289"/>
            <a:ext cx="0" cy="1967058"/>
          </a:xfrm>
          <a:prstGeom prst="line">
            <a:avLst/>
          </a:prstGeom>
          <a:ln w="28575" cmpd="sng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0323" y="2116251"/>
            <a:ext cx="0" cy="1967058"/>
          </a:xfrm>
          <a:prstGeom prst="line">
            <a:avLst/>
          </a:prstGeom>
          <a:ln w="285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2762" y="4093247"/>
            <a:ext cx="122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Time (s) </a:t>
            </a:r>
            <a:r>
              <a:rPr lang="en-US" i="1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62102" y="4053143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066450" y="4053143"/>
            <a:ext cx="496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40102" y="2921729"/>
            <a:ext cx="215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Bandwidth (</a:t>
            </a:r>
            <a:r>
              <a:rPr lang="en-US" i="1" dirty="0" err="1" smtClean="0">
                <a:solidFill>
                  <a:srgbClr val="FFFFFF"/>
                </a:solidFill>
              </a:rPr>
              <a:t>Gbps</a:t>
            </a:r>
            <a:r>
              <a:rPr lang="en-US" i="1" dirty="0" smtClean="0">
                <a:solidFill>
                  <a:srgbClr val="FFFFFF"/>
                </a:solidFill>
              </a:rPr>
              <a:t>) </a:t>
            </a:r>
            <a:r>
              <a:rPr lang="en-US" i="1" dirty="0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96808" y="1817036"/>
            <a:ext cx="4953215" cy="646331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Gill Sans Light"/>
                <a:cs typeface="Gill Sans Light"/>
              </a:rPr>
              <a:t>Actual CPU consumption; 22.7% above optimal</a:t>
            </a:r>
            <a:br>
              <a:rPr lang="en-US" dirty="0" smtClean="0">
                <a:solidFill>
                  <a:srgbClr val="000000"/>
                </a:solidFill>
                <a:latin typeface="Gill Sans Light"/>
                <a:cs typeface="Gill Sans Light"/>
              </a:rPr>
            </a:br>
            <a:r>
              <a:rPr lang="en-US" dirty="0" smtClean="0">
                <a:solidFill>
                  <a:srgbClr val="000000"/>
                </a:solidFill>
                <a:latin typeface="Gill Sans Light"/>
                <a:cs typeface="Gill Sans Light"/>
              </a:rPr>
              <a:t>#NF instances varies between 22-56</a:t>
            </a:r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4473416" y="2463367"/>
            <a:ext cx="332903" cy="32610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40</a:t>
            </a:fld>
            <a:endParaRPr lang="en-US"/>
          </a:p>
        </p:txBody>
      </p:sp>
      <p:sp>
        <p:nvSpPr>
          <p:cNvPr id="21" name="Title 12"/>
          <p:cNvSpPr>
            <a:spLocks noGrp="1"/>
          </p:cNvSpPr>
          <p:nvPr>
            <p:ph type="title"/>
          </p:nvPr>
        </p:nvSpPr>
        <p:spPr>
          <a:xfrm>
            <a:off x="0" y="170260"/>
            <a:ext cx="9144000" cy="857250"/>
          </a:xfrm>
        </p:spPr>
        <p:txBody>
          <a:bodyPr/>
          <a:lstStyle/>
          <a:p>
            <a:r>
              <a:rPr lang="en-US" dirty="0" smtClean="0"/>
              <a:t>End-to-End Operation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1358" y="4548878"/>
            <a:ext cx="8080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Intel FM6000 switch : 48x 10Gbps ports, 2048 rule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entries</a:t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4 servers  (68 cores total): 1x Intel E5-2680 (2x10 cores), 3x Intel E5-2650 (2x8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cores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)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pic>
        <p:nvPicPr>
          <p:cNvPr id="35" name="Picture 34" descr="pipe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881" y="1078397"/>
            <a:ext cx="4697337" cy="63894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 rot="16200000">
            <a:off x="7478998" y="2921729"/>
            <a:ext cx="1108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#Cores </a:t>
            </a:r>
            <a:r>
              <a:rPr lang="en-US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62408" y="1170713"/>
            <a:ext cx="535824" cy="33855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NAT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219" y="1200150"/>
            <a:ext cx="8944206" cy="3937227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FFFF"/>
                </a:solidFill>
              </a:rPr>
              <a:t>NFV needs a runtime framework</a:t>
            </a:r>
          </a:p>
          <a:p>
            <a:pPr lvl="1"/>
            <a:r>
              <a:rPr lang="en-US" sz="2200" dirty="0" smtClean="0">
                <a:solidFill>
                  <a:srgbClr val="FFFFFF"/>
                </a:solidFill>
              </a:rPr>
              <a:t>simplifies </a:t>
            </a:r>
            <a:r>
              <a:rPr lang="en-US" sz="2200" dirty="0">
                <a:solidFill>
                  <a:srgbClr val="FFFFFF"/>
                </a:solidFill>
              </a:rPr>
              <a:t>NF development and management </a:t>
            </a:r>
            <a:r>
              <a:rPr lang="en-US" sz="2200" dirty="0" smtClean="0">
                <a:solidFill>
                  <a:srgbClr val="FFFFFF"/>
                </a:solidFill>
              </a:rPr>
              <a:t/>
            </a:r>
            <a:br>
              <a:rPr lang="en-US" sz="2200" dirty="0" smtClean="0">
                <a:solidFill>
                  <a:srgbClr val="FFFFFF"/>
                </a:solidFill>
              </a:rPr>
            </a:br>
            <a:endParaRPr lang="en-US" sz="2000" i="1" dirty="0">
              <a:solidFill>
                <a:srgbClr val="FFFFFF"/>
              </a:solidFill>
            </a:endParaRPr>
          </a:p>
          <a:p>
            <a:pPr marL="240018" lvl="1" indent="-240018">
              <a:buFont typeface="Arial"/>
              <a:buChar char="•"/>
            </a:pPr>
            <a:r>
              <a:rPr lang="en-US" sz="2600" dirty="0" smtClean="0">
                <a:solidFill>
                  <a:srgbClr val="FFFFFF"/>
                </a:solidFill>
              </a:rPr>
              <a:t>Interface: </a:t>
            </a:r>
            <a:r>
              <a:rPr lang="en-US" sz="2600" i="1" dirty="0">
                <a:solidFill>
                  <a:srgbClr val="FFFFFF"/>
                </a:solidFill>
              </a:rPr>
              <a:t>traffic-class </a:t>
            </a:r>
            <a:r>
              <a:rPr lang="en-US" sz="2600" dirty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sz="2600" i="1" dirty="0">
                <a:solidFill>
                  <a:srgbClr val="FFFFFF"/>
                </a:solidFill>
                <a:sym typeface="Wingdings"/>
              </a:rPr>
              <a:t> NF-</a:t>
            </a:r>
            <a:r>
              <a:rPr lang="en-US" sz="2600" i="1" dirty="0" smtClean="0">
                <a:solidFill>
                  <a:srgbClr val="FFFFFF"/>
                </a:solidFill>
                <a:sym typeface="Wingdings"/>
              </a:rPr>
              <a:t>pipeline</a:t>
            </a:r>
            <a:br>
              <a:rPr lang="en-US" sz="2600" i="1" dirty="0" smtClean="0">
                <a:solidFill>
                  <a:srgbClr val="FFFFFF"/>
                </a:solidFill>
                <a:sym typeface="Wingdings"/>
              </a:rPr>
            </a:br>
            <a:endParaRPr lang="en-US" sz="2600" dirty="0" smtClean="0">
              <a:solidFill>
                <a:srgbClr val="FFFFFF"/>
              </a:solidFill>
            </a:endParaRPr>
          </a:p>
          <a:p>
            <a:r>
              <a:rPr lang="en-US" sz="2600" dirty="0" smtClean="0">
                <a:solidFill>
                  <a:srgbClr val="FFFFFF"/>
                </a:solidFill>
              </a:rPr>
              <a:t>Design for a clean separation </a:t>
            </a:r>
            <a:r>
              <a:rPr lang="en-US" sz="2600" dirty="0">
                <a:solidFill>
                  <a:srgbClr val="FFFFFF"/>
                </a:solidFill>
              </a:rPr>
              <a:t>of </a:t>
            </a:r>
            <a:r>
              <a:rPr lang="en-US" sz="2600" dirty="0" smtClean="0">
                <a:solidFill>
                  <a:srgbClr val="FFFFFF"/>
                </a:solidFill>
              </a:rPr>
              <a:t>concerns</a:t>
            </a:r>
            <a:endParaRPr lang="en-US" sz="2600" dirty="0">
              <a:solidFill>
                <a:srgbClr val="FFFFFF"/>
              </a:solidFill>
            </a:endParaRPr>
          </a:p>
          <a:p>
            <a:pPr lvl="1"/>
            <a:r>
              <a:rPr lang="en-US" sz="2200" dirty="0" smtClean="0">
                <a:solidFill>
                  <a:srgbClr val="FFFFFF"/>
                </a:solidFill>
              </a:rPr>
              <a:t>NFs </a:t>
            </a:r>
            <a:r>
              <a:rPr lang="en-US" sz="2200" dirty="0">
                <a:solidFill>
                  <a:srgbClr val="FFFFFF"/>
                </a:solidFill>
              </a:rPr>
              <a:t>implement </a:t>
            </a:r>
            <a:r>
              <a:rPr lang="en-US" sz="2200" dirty="0" smtClean="0">
                <a:solidFill>
                  <a:srgbClr val="FFFFFF"/>
                </a:solidFill>
              </a:rPr>
              <a:t>app-</a:t>
            </a:r>
            <a:r>
              <a:rPr lang="en-US" sz="2200" dirty="0">
                <a:solidFill>
                  <a:srgbClr val="FFFFFF"/>
                </a:solidFill>
              </a:rPr>
              <a:t>specific processing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</a:rPr>
              <a:t>Framework implements common functions </a:t>
            </a:r>
            <a:endParaRPr lang="en-US" sz="2200" dirty="0" smtClean="0">
              <a:solidFill>
                <a:srgbClr val="FFFFFF"/>
              </a:solidFill>
            </a:endParaRPr>
          </a:p>
          <a:p>
            <a:pPr lvl="1"/>
            <a:r>
              <a:rPr lang="en-US" sz="2200" dirty="0" smtClean="0">
                <a:solidFill>
                  <a:srgbClr val="FFFFFF"/>
                </a:solidFill>
              </a:rPr>
              <a:t>Framework coordinates end-to-end execution </a:t>
            </a:r>
          </a:p>
          <a:p>
            <a:pPr lvl="1"/>
            <a:endParaRPr lang="en-US" sz="2200" dirty="0" smtClean="0">
              <a:solidFill>
                <a:srgbClr val="FFFFFF"/>
              </a:solidFill>
            </a:endParaRPr>
          </a:p>
          <a:p>
            <a:pPr lvl="3"/>
            <a:endParaRPr lang="en-US" sz="22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41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2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7C9-AB45-F146-87C6-5E2DA9ED9E92}" type="slidenum">
              <a:rPr lang="en-US" smtClean="0"/>
              <a:t>42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53451"/>
            <a:ext cx="8229600" cy="85725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1"/>
          <p:cNvSpPr>
            <a:spLocks noGrp="1"/>
          </p:cNvSpPr>
          <p:nvPr>
            <p:ph type="title"/>
          </p:nvPr>
        </p:nvSpPr>
        <p:spPr>
          <a:xfrm>
            <a:off x="2102556" y="-115489"/>
            <a:ext cx="4984044" cy="85725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Calibri" charset="0"/>
              </a:rPr>
              <a:t>`SDN v2’</a:t>
            </a:r>
            <a:endParaRPr lang="en-US" sz="4000" dirty="0">
              <a:latin typeface="Calibri" charset="0"/>
            </a:endParaRPr>
          </a:p>
        </p:txBody>
      </p:sp>
      <p:cxnSp>
        <p:nvCxnSpPr>
          <p:cNvPr id="44" name="Straight Connector 43"/>
          <p:cNvCxnSpPr>
            <a:stCxn id="34" idx="0"/>
          </p:cNvCxnSpPr>
          <p:nvPr/>
        </p:nvCxnSpPr>
        <p:spPr bwMode="auto">
          <a:xfrm flipV="1">
            <a:off x="1870872" y="3327530"/>
            <a:ext cx="1701031" cy="109229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4014791" y="3416036"/>
            <a:ext cx="1106487" cy="55364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 flipV="1">
            <a:off x="4102102" y="4344723"/>
            <a:ext cx="1285875" cy="557213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1750079" y="4502597"/>
            <a:ext cx="1566210" cy="39934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V="1">
            <a:off x="5759453" y="3786321"/>
            <a:ext cx="1198563" cy="37266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1296988" y="4200659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127378" y="4578086"/>
            <a:ext cx="1147763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2998788" y="3126715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4814888" y="3949436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6472238" y="3377936"/>
            <a:ext cx="1147762" cy="502444"/>
          </a:xfrm>
          <a:prstGeom prst="can">
            <a:avLst>
              <a:gd name="adj" fmla="val 4362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91431" tIns="45716" rIns="91431" bIns="45716" anchor="ctr"/>
          <a:lstStyle/>
          <a:p>
            <a:pPr algn="ctr" defTabSz="320008">
              <a:defRPr/>
            </a:pPr>
            <a:endParaRPr lang="en-US" sz="1700" dirty="0" smtClean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r>
              <a:rPr lang="en-US" sz="1700" dirty="0" smtClean="0">
                <a:solidFill>
                  <a:prstClr val="black"/>
                </a:solidFill>
                <a:latin typeface="Calibri"/>
              </a:rPr>
              <a:t>Forwarding </a:t>
            </a:r>
            <a:endParaRPr lang="en-US" sz="1700" dirty="0">
              <a:solidFill>
                <a:prstClr val="black"/>
              </a:solidFill>
              <a:latin typeface="Calibri"/>
            </a:endParaRPr>
          </a:p>
          <a:p>
            <a:pPr algn="ctr" defTabSz="320008">
              <a:defRPr/>
            </a:pPr>
            <a:endParaRPr lang="en-US" sz="17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6800" y="556920"/>
            <a:ext cx="6663266" cy="2125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5" tIns="32003" rIns="64005" bIns="32003" rtlCol="0" anchor="ctr"/>
          <a:lstStyle/>
          <a:p>
            <a:pPr algn="ctr" defTabSz="320008"/>
            <a:endParaRPr lang="en-US" sz="13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828800" y="2547820"/>
            <a:ext cx="5257800" cy="1728640"/>
            <a:chOff x="2926080" y="4076510"/>
            <a:chExt cx="8412480" cy="2765823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926080" y="4076510"/>
              <a:ext cx="0" cy="276582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 flipH="1">
              <a:off x="5715041" y="4076510"/>
              <a:ext cx="15199" cy="1106038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 bwMode="auto">
            <a:xfrm>
              <a:off x="8620761" y="4076510"/>
              <a:ext cx="35559" cy="22749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 bwMode="auto">
            <a:xfrm>
              <a:off x="11338560" y="4076510"/>
              <a:ext cx="0" cy="147475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ot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19567" y="2792269"/>
            <a:ext cx="7252991" cy="1898593"/>
            <a:chOff x="619566" y="3723025"/>
            <a:chExt cx="7252991" cy="2531457"/>
          </a:xfrm>
        </p:grpSpPr>
        <p:grpSp>
          <p:nvGrpSpPr>
            <p:cNvPr id="75" name="Group 74"/>
            <p:cNvGrpSpPr/>
            <p:nvPr/>
          </p:nvGrpSpPr>
          <p:grpSpPr>
            <a:xfrm>
              <a:off x="619566" y="4621630"/>
              <a:ext cx="1142232" cy="1041790"/>
              <a:chOff x="969674" y="1993565"/>
              <a:chExt cx="1142232" cy="1041790"/>
            </a:xfrm>
          </p:grpSpPr>
          <p:pic>
            <p:nvPicPr>
              <p:cNvPr id="78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0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2" name="Group 81"/>
            <p:cNvGrpSpPr/>
            <p:nvPr/>
          </p:nvGrpSpPr>
          <p:grpSpPr>
            <a:xfrm>
              <a:off x="6730325" y="5212692"/>
              <a:ext cx="1142232" cy="1041790"/>
              <a:chOff x="969674" y="1993565"/>
              <a:chExt cx="1142232" cy="1041790"/>
            </a:xfrm>
          </p:grpSpPr>
          <p:pic>
            <p:nvPicPr>
              <p:cNvPr id="85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6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8" name="Group 87"/>
            <p:cNvGrpSpPr/>
            <p:nvPr/>
          </p:nvGrpSpPr>
          <p:grpSpPr>
            <a:xfrm>
              <a:off x="4127997" y="3723025"/>
              <a:ext cx="1142232" cy="1041790"/>
              <a:chOff x="969674" y="1993565"/>
              <a:chExt cx="1142232" cy="1041790"/>
            </a:xfrm>
          </p:grpSpPr>
          <p:pic>
            <p:nvPicPr>
              <p:cNvPr id="91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2" name="Rounded Rectangle 101"/>
          <p:cNvSpPr/>
          <p:nvPr/>
        </p:nvSpPr>
        <p:spPr>
          <a:xfrm>
            <a:off x="1066800" y="2219654"/>
            <a:ext cx="6663266" cy="328166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7545C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320008">
              <a:defRPr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               Global Network 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View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jasjdlasjd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        </a:t>
            </a:r>
            <a:endParaRPr lang="en-US" sz="2400" dirty="0">
              <a:solidFill>
                <a:srgbClr val="FF0000"/>
              </a:solidFill>
              <a:latin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54494" y="2158784"/>
            <a:ext cx="2143099" cy="428471"/>
            <a:chOff x="5354493" y="2878379"/>
            <a:chExt cx="2143099" cy="571294"/>
          </a:xfrm>
        </p:grpSpPr>
        <p:grpSp>
          <p:nvGrpSpPr>
            <p:cNvPr id="114" name="Group 113"/>
            <p:cNvGrpSpPr/>
            <p:nvPr/>
          </p:nvGrpSpPr>
          <p:grpSpPr>
            <a:xfrm>
              <a:off x="5354493" y="2978631"/>
              <a:ext cx="711287" cy="471042"/>
              <a:chOff x="969674" y="1993565"/>
              <a:chExt cx="1142232" cy="1041790"/>
            </a:xfrm>
          </p:grpSpPr>
          <p:pic>
            <p:nvPicPr>
              <p:cNvPr id="115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6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7" name="Group 116"/>
            <p:cNvGrpSpPr/>
            <p:nvPr/>
          </p:nvGrpSpPr>
          <p:grpSpPr>
            <a:xfrm>
              <a:off x="5995609" y="2878379"/>
              <a:ext cx="711287" cy="471042"/>
              <a:chOff x="969674" y="1993565"/>
              <a:chExt cx="1142232" cy="1041790"/>
            </a:xfrm>
          </p:grpSpPr>
          <p:pic>
            <p:nvPicPr>
              <p:cNvPr id="118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9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0" name="Group 119"/>
            <p:cNvGrpSpPr/>
            <p:nvPr/>
          </p:nvGrpSpPr>
          <p:grpSpPr>
            <a:xfrm>
              <a:off x="6786305" y="2971948"/>
              <a:ext cx="711287" cy="471042"/>
              <a:chOff x="969674" y="1993565"/>
              <a:chExt cx="1142232" cy="1041790"/>
            </a:xfrm>
          </p:grpSpPr>
          <p:pic>
            <p:nvPicPr>
              <p:cNvPr id="121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3" name="Group 1"/>
          <p:cNvGrpSpPr/>
          <p:nvPr/>
        </p:nvGrpSpPr>
        <p:grpSpPr>
          <a:xfrm>
            <a:off x="5830884" y="2176814"/>
            <a:ext cx="1158240" cy="410441"/>
            <a:chOff x="5257800" y="3124200"/>
            <a:chExt cx="1158240" cy="547255"/>
          </a:xfrm>
          <a:effectLst>
            <a:outerShdw blurRad="50800" dist="50800" dir="10260000" algn="tl" rotWithShape="0">
              <a:srgbClr val="000000">
                <a:alpha val="54000"/>
              </a:srgbClr>
            </a:outerShdw>
          </a:effectLst>
        </p:grpSpPr>
        <p:sp>
          <p:nvSpPr>
            <p:cNvPr id="104" name="Oval 103"/>
            <p:cNvSpPr/>
            <p:nvPr/>
          </p:nvSpPr>
          <p:spPr>
            <a:xfrm>
              <a:off x="5257800" y="33528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5562600" y="31242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5943600" y="33528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6248400" y="32004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5638800" y="3505200"/>
              <a:ext cx="167640" cy="16625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130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109" name="Straight Connector 108"/>
            <p:cNvCxnSpPr>
              <a:stCxn id="104" idx="7"/>
              <a:endCxn id="105" idx="3"/>
            </p:cNvCxnSpPr>
            <p:nvPr/>
          </p:nvCxnSpPr>
          <p:spPr>
            <a:xfrm flipV="1">
              <a:off x="5400890" y="3266108"/>
              <a:ext cx="186260" cy="11103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8" idx="2"/>
              <a:endCxn id="104" idx="5"/>
            </p:cNvCxnSpPr>
            <p:nvPr/>
          </p:nvCxnSpPr>
          <p:spPr>
            <a:xfrm flipH="1" flipV="1">
              <a:off x="5400890" y="3494708"/>
              <a:ext cx="2379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6" idx="1"/>
              <a:endCxn id="105" idx="5"/>
            </p:cNvCxnSpPr>
            <p:nvPr/>
          </p:nvCxnSpPr>
          <p:spPr>
            <a:xfrm flipH="1" flipV="1">
              <a:off x="5705690" y="3266108"/>
              <a:ext cx="262460" cy="11103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08" idx="6"/>
              <a:endCxn id="106" idx="3"/>
            </p:cNvCxnSpPr>
            <p:nvPr/>
          </p:nvCxnSpPr>
          <p:spPr>
            <a:xfrm flipV="1">
              <a:off x="5806440" y="3494708"/>
              <a:ext cx="1617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6" idx="6"/>
              <a:endCxn id="107" idx="3"/>
            </p:cNvCxnSpPr>
            <p:nvPr/>
          </p:nvCxnSpPr>
          <p:spPr>
            <a:xfrm flipV="1">
              <a:off x="6111240" y="3342308"/>
              <a:ext cx="161710" cy="9362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343275" y="1660135"/>
            <a:ext cx="1976917" cy="483225"/>
            <a:chOff x="3343274" y="2213513"/>
            <a:chExt cx="1976917" cy="644300"/>
          </a:xfrm>
        </p:grpSpPr>
        <p:sp>
          <p:nvSpPr>
            <p:cNvPr id="81" name="Rounded Rectangle 80"/>
            <p:cNvSpPr/>
            <p:nvPr/>
          </p:nvSpPr>
          <p:spPr bwMode="auto">
            <a:xfrm>
              <a:off x="3343274" y="2213513"/>
              <a:ext cx="1976917" cy="6443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2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3" name="TextBox 23"/>
            <p:cNvSpPr txBox="1">
              <a:spLocks noChangeArrowheads="1"/>
            </p:cNvSpPr>
            <p:nvPr/>
          </p:nvSpPr>
          <p:spPr bwMode="auto">
            <a:xfrm>
              <a:off x="3375808" y="2324925"/>
              <a:ext cx="18780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320008" eaLnBrk="1" hangingPunct="1"/>
              <a:r>
                <a:rPr lang="en-US" sz="1800" dirty="0" smtClean="0">
                  <a:latin typeface="Arial" charset="0"/>
                </a:rPr>
                <a:t>Control Program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51647" y="1667063"/>
            <a:ext cx="1976917" cy="483225"/>
            <a:chOff x="5551646" y="2222751"/>
            <a:chExt cx="1976917" cy="644300"/>
          </a:xfrm>
        </p:grpSpPr>
        <p:sp>
          <p:nvSpPr>
            <p:cNvPr id="84" name="Rounded Rectangle 83"/>
            <p:cNvSpPr/>
            <p:nvPr/>
          </p:nvSpPr>
          <p:spPr bwMode="auto">
            <a:xfrm>
              <a:off x="5551646" y="2222751"/>
              <a:ext cx="1976917" cy="6443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2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7" name="TextBox 23"/>
            <p:cNvSpPr txBox="1">
              <a:spLocks noChangeArrowheads="1"/>
            </p:cNvSpPr>
            <p:nvPr/>
          </p:nvSpPr>
          <p:spPr bwMode="auto">
            <a:xfrm>
              <a:off x="5584180" y="2334163"/>
              <a:ext cx="18780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320008" eaLnBrk="1" hangingPunct="1"/>
              <a:r>
                <a:rPr lang="en-US" sz="1800" dirty="0" smtClean="0">
                  <a:latin typeface="Arial" charset="0"/>
                </a:rPr>
                <a:t>Control Program</a:t>
              </a:r>
              <a:endParaRPr lang="en-US" sz="1800" dirty="0"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36647" y="1642864"/>
            <a:ext cx="1976917" cy="483225"/>
            <a:chOff x="1136646" y="2190485"/>
            <a:chExt cx="1976917" cy="644300"/>
          </a:xfrm>
        </p:grpSpPr>
        <p:sp>
          <p:nvSpPr>
            <p:cNvPr id="89" name="Rounded Rectangle 88"/>
            <p:cNvSpPr/>
            <p:nvPr/>
          </p:nvSpPr>
          <p:spPr bwMode="auto">
            <a:xfrm>
              <a:off x="1136646" y="2190485"/>
              <a:ext cx="1976917" cy="6443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320008">
                <a:defRPr/>
              </a:pPr>
              <a:endParaRPr lang="en-US" sz="2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0" name="TextBox 23"/>
            <p:cNvSpPr txBox="1">
              <a:spLocks noChangeArrowheads="1"/>
            </p:cNvSpPr>
            <p:nvPr/>
          </p:nvSpPr>
          <p:spPr bwMode="auto">
            <a:xfrm>
              <a:off x="1169180" y="2301897"/>
              <a:ext cx="18780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defTabSz="320008" eaLnBrk="1" hangingPunct="1"/>
              <a:r>
                <a:rPr lang="en-US" sz="1800" dirty="0" smtClean="0">
                  <a:latin typeface="Arial" charset="0"/>
                </a:rPr>
                <a:t>Control Program</a:t>
              </a:r>
              <a:endParaRPr lang="en-US" sz="1800" dirty="0">
                <a:latin typeface="Arial" charset="0"/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>
            <a:off x="4344186" y="1271723"/>
            <a:ext cx="1" cy="37825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3579283" y="765707"/>
            <a:ext cx="1596434" cy="647445"/>
            <a:chOff x="1757987" y="617367"/>
            <a:chExt cx="6410451" cy="2570315"/>
          </a:xfrm>
        </p:grpSpPr>
        <p:grpSp>
          <p:nvGrpSpPr>
            <p:cNvPr id="142" name="Group 141"/>
            <p:cNvGrpSpPr/>
            <p:nvPr/>
          </p:nvGrpSpPr>
          <p:grpSpPr>
            <a:xfrm>
              <a:off x="1757987" y="617367"/>
              <a:ext cx="6317241" cy="2570315"/>
              <a:chOff x="1471085" y="2340824"/>
              <a:chExt cx="7215714" cy="3182296"/>
            </a:xfrm>
          </p:grpSpPr>
          <p:sp>
            <p:nvSpPr>
              <p:cNvPr id="144" name="Horizontal Scroll 143"/>
              <p:cNvSpPr/>
              <p:nvPr/>
            </p:nvSpPr>
            <p:spPr>
              <a:xfrm>
                <a:off x="1471085" y="2340824"/>
                <a:ext cx="7215714" cy="3182296"/>
              </a:xfrm>
              <a:prstGeom prst="horizontalScroll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/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1657940" y="2916818"/>
                <a:ext cx="6616201" cy="2107882"/>
                <a:chOff x="1655825" y="2095673"/>
                <a:chExt cx="6122554" cy="2107882"/>
              </a:xfrm>
            </p:grpSpPr>
            <p:cxnSp>
              <p:nvCxnSpPr>
                <p:cNvPr id="149" name="Straight Arrow Connector 148"/>
                <p:cNvCxnSpPr/>
                <p:nvPr/>
              </p:nvCxnSpPr>
              <p:spPr>
                <a:xfrm>
                  <a:off x="2163828" y="3030085"/>
                  <a:ext cx="719823" cy="0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TextBox 149"/>
                <p:cNvSpPr txBox="1"/>
                <p:nvPr/>
              </p:nvSpPr>
              <p:spPr>
                <a:xfrm>
                  <a:off x="1655825" y="2960855"/>
                  <a:ext cx="625879" cy="7563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400" i="1" dirty="0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2883651" y="2611732"/>
                  <a:ext cx="836706" cy="836706"/>
                </a:xfrm>
                <a:prstGeom prst="ellipse">
                  <a:avLst/>
                </a:prstGeom>
                <a:solidFill>
                  <a:srgbClr val="FF41D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smtClean="0">
                      <a:solidFill>
                        <a:srgbClr val="000000"/>
                      </a:solidFill>
                    </a:rPr>
                    <a:t>FW</a:t>
                  </a:r>
                  <a:endParaRPr lang="en-US" sz="4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4473396" y="2095673"/>
                  <a:ext cx="836706" cy="836707"/>
                </a:xfrm>
                <a:prstGeom prst="ellipse">
                  <a:avLst/>
                </a:prstGeom>
                <a:solidFill>
                  <a:srgbClr val="39D83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00" b="1" dirty="0" smtClean="0">
                      <a:solidFill>
                        <a:srgbClr val="000000"/>
                      </a:solidFill>
                    </a:rPr>
                    <a:t>CDN</a:t>
                  </a:r>
                  <a:endParaRPr lang="en-US" sz="3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4473396" y="3366849"/>
                  <a:ext cx="836706" cy="836706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smtClean="0">
                      <a:solidFill>
                        <a:schemeClr val="bg1"/>
                      </a:solidFill>
                    </a:rPr>
                    <a:t>IDS</a:t>
                  </a:r>
                  <a:endParaRPr lang="en-US" sz="4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54" name="Straight Arrow Connector 153"/>
                <p:cNvCxnSpPr/>
                <p:nvPr/>
              </p:nvCxnSpPr>
              <p:spPr>
                <a:xfrm flipV="1">
                  <a:off x="3720357" y="2597095"/>
                  <a:ext cx="753039" cy="335284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Arrow Connector 154"/>
                <p:cNvCxnSpPr>
                  <a:stCxn id="151" idx="5"/>
                  <a:endCxn id="153" idx="2"/>
                </p:cNvCxnSpPr>
                <p:nvPr/>
              </p:nvCxnSpPr>
              <p:spPr>
                <a:xfrm>
                  <a:off x="3597824" y="3325905"/>
                  <a:ext cx="875572" cy="459297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Oval 155"/>
                <p:cNvSpPr/>
                <p:nvPr/>
              </p:nvSpPr>
              <p:spPr>
                <a:xfrm>
                  <a:off x="6173693" y="2720518"/>
                  <a:ext cx="836706" cy="836706"/>
                </a:xfrm>
                <a:prstGeom prst="ellipse">
                  <a:avLst/>
                </a:prstGeom>
                <a:solidFill>
                  <a:schemeClr val="tx1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err="1" smtClean="0">
                      <a:solidFill>
                        <a:srgbClr val="000000"/>
                      </a:solidFill>
                    </a:rPr>
                    <a:t>QoS</a:t>
                  </a:r>
                  <a:endParaRPr lang="en-US" sz="400" b="1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57" name="Straight Arrow Connector 156"/>
                <p:cNvCxnSpPr/>
                <p:nvPr/>
              </p:nvCxnSpPr>
              <p:spPr>
                <a:xfrm>
                  <a:off x="5310102" y="2611732"/>
                  <a:ext cx="863591" cy="418353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Arrow Connector 157"/>
                <p:cNvCxnSpPr>
                  <a:stCxn id="153" idx="6"/>
                  <a:endCxn id="156" idx="3"/>
                </p:cNvCxnSpPr>
                <p:nvPr/>
              </p:nvCxnSpPr>
              <p:spPr>
                <a:xfrm flipV="1">
                  <a:off x="5310100" y="3434693"/>
                  <a:ext cx="986123" cy="350512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/>
                <p:cNvCxnSpPr/>
                <p:nvPr/>
              </p:nvCxnSpPr>
              <p:spPr>
                <a:xfrm>
                  <a:off x="7025340" y="3172324"/>
                  <a:ext cx="753039" cy="0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43" name="Picture 1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91694" y="881650"/>
              <a:ext cx="876744" cy="876744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366947" y="2868095"/>
            <a:ext cx="8177363" cy="508848"/>
            <a:chOff x="366946" y="3824126"/>
            <a:chExt cx="8177363" cy="678464"/>
          </a:xfrm>
        </p:grpSpPr>
        <p:grpSp>
          <p:nvGrpSpPr>
            <p:cNvPr id="95" name="Group 94"/>
            <p:cNvGrpSpPr/>
            <p:nvPr/>
          </p:nvGrpSpPr>
          <p:grpSpPr>
            <a:xfrm>
              <a:off x="366946" y="3880306"/>
              <a:ext cx="891858" cy="622284"/>
              <a:chOff x="1757987" y="617367"/>
              <a:chExt cx="6410451" cy="2570315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1757987" y="617367"/>
                <a:ext cx="6317241" cy="2570315"/>
                <a:chOff x="1471085" y="2340824"/>
                <a:chExt cx="7215714" cy="3182296"/>
              </a:xfrm>
            </p:grpSpPr>
            <p:sp>
              <p:nvSpPr>
                <p:cNvPr id="98" name="Horizontal Scroll 97"/>
                <p:cNvSpPr/>
                <p:nvPr/>
              </p:nvSpPr>
              <p:spPr>
                <a:xfrm>
                  <a:off x="1471085" y="2340824"/>
                  <a:ext cx="7215714" cy="3182296"/>
                </a:xfrm>
                <a:prstGeom prst="horizontalScroll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/>
                </a:p>
              </p:txBody>
            </p:sp>
            <p:grpSp>
              <p:nvGrpSpPr>
                <p:cNvPr id="99" name="Group 98"/>
                <p:cNvGrpSpPr/>
                <p:nvPr/>
              </p:nvGrpSpPr>
              <p:grpSpPr>
                <a:xfrm>
                  <a:off x="1657940" y="2916818"/>
                  <a:ext cx="6616201" cy="2107882"/>
                  <a:chOff x="1655825" y="2095673"/>
                  <a:chExt cx="6122554" cy="2107882"/>
                </a:xfrm>
              </p:grpSpPr>
              <p:cxnSp>
                <p:nvCxnSpPr>
                  <p:cNvPr id="100" name="Straight Arrow Connector 99"/>
                  <p:cNvCxnSpPr/>
                  <p:nvPr/>
                </p:nvCxnSpPr>
                <p:spPr>
                  <a:xfrm>
                    <a:off x="2163828" y="3030085"/>
                    <a:ext cx="719823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1655825" y="2960856"/>
                    <a:ext cx="625879" cy="10492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400" i="1" dirty="0"/>
                  </a:p>
                </p:txBody>
              </p:sp>
              <p:sp>
                <p:nvSpPr>
                  <p:cNvPr id="145" name="Oval 144"/>
                  <p:cNvSpPr/>
                  <p:nvPr/>
                </p:nvSpPr>
                <p:spPr>
                  <a:xfrm>
                    <a:off x="2883651" y="2611732"/>
                    <a:ext cx="836706" cy="836706"/>
                  </a:xfrm>
                  <a:prstGeom prst="ellipse">
                    <a:avLst/>
                  </a:prstGeom>
                  <a:solidFill>
                    <a:srgbClr val="FF41D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smtClean="0">
                        <a:solidFill>
                          <a:srgbClr val="000000"/>
                        </a:solidFill>
                      </a:rPr>
                      <a:t>FW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" name="Oval 145"/>
                  <p:cNvSpPr/>
                  <p:nvPr/>
                </p:nvSpPr>
                <p:spPr>
                  <a:xfrm>
                    <a:off x="4473396" y="2095673"/>
                    <a:ext cx="836706" cy="836707"/>
                  </a:xfrm>
                  <a:prstGeom prst="ellipse">
                    <a:avLst/>
                  </a:prstGeom>
                  <a:solidFill>
                    <a:srgbClr val="39D83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00" b="1" dirty="0" smtClean="0">
                        <a:solidFill>
                          <a:srgbClr val="000000"/>
                        </a:solidFill>
                      </a:rPr>
                      <a:t>CDN</a:t>
                    </a:r>
                    <a:endParaRPr lang="en-US" sz="300" b="1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>
                    <a:off x="4473396" y="3366849"/>
                    <a:ext cx="836706" cy="836706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smtClean="0">
                        <a:solidFill>
                          <a:schemeClr val="bg1"/>
                        </a:solidFill>
                      </a:rPr>
                      <a:t>IDS</a:t>
                    </a:r>
                    <a:endParaRPr lang="en-US" sz="400" b="1" dirty="0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160" name="Straight Arrow Connector 159"/>
                  <p:cNvCxnSpPr/>
                  <p:nvPr/>
                </p:nvCxnSpPr>
                <p:spPr>
                  <a:xfrm flipV="1">
                    <a:off x="3720357" y="2597095"/>
                    <a:ext cx="753039" cy="33528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Arrow Connector 160"/>
                  <p:cNvCxnSpPr>
                    <a:stCxn id="145" idx="5"/>
                    <a:endCxn id="147" idx="2"/>
                  </p:cNvCxnSpPr>
                  <p:nvPr/>
                </p:nvCxnSpPr>
                <p:spPr>
                  <a:xfrm>
                    <a:off x="3597824" y="3325905"/>
                    <a:ext cx="875572" cy="459297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2" name="Oval 161"/>
                  <p:cNvSpPr/>
                  <p:nvPr/>
                </p:nvSpPr>
                <p:spPr>
                  <a:xfrm>
                    <a:off x="6173693" y="2720518"/>
                    <a:ext cx="836706" cy="83670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err="1" smtClean="0">
                        <a:solidFill>
                          <a:srgbClr val="000000"/>
                        </a:solidFill>
                      </a:rPr>
                      <a:t>QoS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163" name="Straight Arrow Connector 162"/>
                  <p:cNvCxnSpPr/>
                  <p:nvPr/>
                </p:nvCxnSpPr>
                <p:spPr>
                  <a:xfrm>
                    <a:off x="5310102" y="2611732"/>
                    <a:ext cx="863591" cy="418353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Arrow Connector 163"/>
                  <p:cNvCxnSpPr>
                    <a:stCxn id="147" idx="6"/>
                    <a:endCxn id="162" idx="3"/>
                  </p:cNvCxnSpPr>
                  <p:nvPr/>
                </p:nvCxnSpPr>
                <p:spPr>
                  <a:xfrm flipV="1">
                    <a:off x="5310100" y="3434693"/>
                    <a:ext cx="986123" cy="350512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Arrow Connector 164"/>
                  <p:cNvCxnSpPr/>
                  <p:nvPr/>
                </p:nvCxnSpPr>
                <p:spPr>
                  <a:xfrm>
                    <a:off x="7025340" y="3172324"/>
                    <a:ext cx="753039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1694" y="881650"/>
                <a:ext cx="876744" cy="876744"/>
              </a:xfrm>
              <a:prstGeom prst="rect">
                <a:avLst/>
              </a:prstGeom>
            </p:spPr>
          </p:pic>
        </p:grpSp>
        <p:grpSp>
          <p:nvGrpSpPr>
            <p:cNvPr id="166" name="Group 165"/>
            <p:cNvGrpSpPr/>
            <p:nvPr/>
          </p:nvGrpSpPr>
          <p:grpSpPr>
            <a:xfrm>
              <a:off x="7730066" y="3824126"/>
              <a:ext cx="814243" cy="622284"/>
              <a:chOff x="1757987" y="617367"/>
              <a:chExt cx="6410451" cy="2570315"/>
            </a:xfrm>
          </p:grpSpPr>
          <p:grpSp>
            <p:nvGrpSpPr>
              <p:cNvPr id="167" name="Group 166"/>
              <p:cNvGrpSpPr/>
              <p:nvPr/>
            </p:nvGrpSpPr>
            <p:grpSpPr>
              <a:xfrm>
                <a:off x="1757987" y="617367"/>
                <a:ext cx="6317241" cy="2570315"/>
                <a:chOff x="1471085" y="2340824"/>
                <a:chExt cx="7215714" cy="3182296"/>
              </a:xfrm>
            </p:grpSpPr>
            <p:sp>
              <p:nvSpPr>
                <p:cNvPr id="169" name="Horizontal Scroll 168"/>
                <p:cNvSpPr/>
                <p:nvPr/>
              </p:nvSpPr>
              <p:spPr>
                <a:xfrm>
                  <a:off x="1471085" y="2340824"/>
                  <a:ext cx="7215714" cy="3182296"/>
                </a:xfrm>
                <a:prstGeom prst="horizontalScroll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/>
                </a:p>
              </p:txBody>
            </p:sp>
            <p:grpSp>
              <p:nvGrpSpPr>
                <p:cNvPr id="170" name="Group 169"/>
                <p:cNvGrpSpPr/>
                <p:nvPr/>
              </p:nvGrpSpPr>
              <p:grpSpPr>
                <a:xfrm>
                  <a:off x="1657940" y="2916818"/>
                  <a:ext cx="6616201" cy="1914471"/>
                  <a:chOff x="1655825" y="2095673"/>
                  <a:chExt cx="6122554" cy="1914471"/>
                </a:xfrm>
              </p:grpSpPr>
              <p:cxnSp>
                <p:nvCxnSpPr>
                  <p:cNvPr id="171" name="Straight Arrow Connector 170"/>
                  <p:cNvCxnSpPr/>
                  <p:nvPr/>
                </p:nvCxnSpPr>
                <p:spPr>
                  <a:xfrm>
                    <a:off x="2163828" y="3030085"/>
                    <a:ext cx="719823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2" name="TextBox 171"/>
                  <p:cNvSpPr txBox="1"/>
                  <p:nvPr/>
                </p:nvSpPr>
                <p:spPr>
                  <a:xfrm>
                    <a:off x="1655825" y="2960855"/>
                    <a:ext cx="625880" cy="10492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400" i="1" dirty="0"/>
                  </a:p>
                </p:txBody>
              </p:sp>
              <p:sp>
                <p:nvSpPr>
                  <p:cNvPr id="173" name="Oval 172"/>
                  <p:cNvSpPr/>
                  <p:nvPr/>
                </p:nvSpPr>
                <p:spPr>
                  <a:xfrm>
                    <a:off x="2883651" y="2611732"/>
                    <a:ext cx="836706" cy="836706"/>
                  </a:xfrm>
                  <a:prstGeom prst="ellipse">
                    <a:avLst/>
                  </a:prstGeom>
                  <a:solidFill>
                    <a:srgbClr val="FF41D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smtClean="0">
                        <a:solidFill>
                          <a:srgbClr val="000000"/>
                        </a:solidFill>
                      </a:rPr>
                      <a:t>FW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4" name="Oval 173"/>
                  <p:cNvSpPr/>
                  <p:nvPr/>
                </p:nvSpPr>
                <p:spPr>
                  <a:xfrm>
                    <a:off x="4473396" y="2095673"/>
                    <a:ext cx="836706" cy="836707"/>
                  </a:xfrm>
                  <a:prstGeom prst="ellipse">
                    <a:avLst/>
                  </a:prstGeom>
                  <a:solidFill>
                    <a:srgbClr val="39D83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00" b="1" dirty="0" smtClean="0">
                        <a:solidFill>
                          <a:srgbClr val="000000"/>
                        </a:solidFill>
                      </a:rPr>
                      <a:t>CDN</a:t>
                    </a:r>
                    <a:endParaRPr lang="en-US" sz="300" b="1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176" name="Straight Arrow Connector 175"/>
                  <p:cNvCxnSpPr/>
                  <p:nvPr/>
                </p:nvCxnSpPr>
                <p:spPr>
                  <a:xfrm flipV="1">
                    <a:off x="3720357" y="2597095"/>
                    <a:ext cx="753039" cy="33528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8" name="Oval 177"/>
                  <p:cNvSpPr/>
                  <p:nvPr/>
                </p:nvSpPr>
                <p:spPr>
                  <a:xfrm>
                    <a:off x="6173693" y="2720518"/>
                    <a:ext cx="836706" cy="83670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err="1" smtClean="0">
                        <a:solidFill>
                          <a:srgbClr val="000000"/>
                        </a:solidFill>
                      </a:rPr>
                      <a:t>QoS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179" name="Straight Arrow Connector 178"/>
                  <p:cNvCxnSpPr/>
                  <p:nvPr/>
                </p:nvCxnSpPr>
                <p:spPr>
                  <a:xfrm>
                    <a:off x="5310102" y="2611732"/>
                    <a:ext cx="863591" cy="418353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Arrow Connector 180"/>
                  <p:cNvCxnSpPr/>
                  <p:nvPr/>
                </p:nvCxnSpPr>
                <p:spPr>
                  <a:xfrm>
                    <a:off x="7025340" y="3172324"/>
                    <a:ext cx="753039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168" name="Picture 1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1694" y="881650"/>
                <a:ext cx="876744" cy="876744"/>
              </a:xfrm>
              <a:prstGeom prst="rect">
                <a:avLst/>
              </a:prstGeom>
            </p:spPr>
          </p:pic>
        </p:grpSp>
      </p:grpSp>
      <p:grpSp>
        <p:nvGrpSpPr>
          <p:cNvPr id="20" name="Group 19"/>
          <p:cNvGrpSpPr/>
          <p:nvPr/>
        </p:nvGrpSpPr>
        <p:grpSpPr>
          <a:xfrm>
            <a:off x="1301229" y="2488289"/>
            <a:ext cx="6355526" cy="1680293"/>
            <a:chOff x="1301229" y="3317718"/>
            <a:chExt cx="6355526" cy="2240391"/>
          </a:xfrm>
        </p:grpSpPr>
        <p:cxnSp>
          <p:nvCxnSpPr>
            <p:cNvPr id="93" name="Straight Arrow Connector 92"/>
            <p:cNvCxnSpPr/>
            <p:nvPr/>
          </p:nvCxnSpPr>
          <p:spPr>
            <a:xfrm>
              <a:off x="1301229" y="3317718"/>
              <a:ext cx="1" cy="136772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>
              <a:off x="7656755" y="3362216"/>
              <a:ext cx="0" cy="2195893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flipH="1">
              <a:off x="4684458" y="3442990"/>
              <a:ext cx="1" cy="43731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559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NFV should do more than replace monolithic</a:t>
            </a:r>
            <a:br>
              <a:rPr lang="en-US" dirty="0" smtClean="0"/>
            </a:br>
            <a:r>
              <a:rPr lang="en-US" dirty="0" smtClean="0"/>
              <a:t> hardware with monolithic software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552563" y="2028844"/>
            <a:ext cx="1379364" cy="1807134"/>
            <a:chOff x="3599062" y="2168002"/>
            <a:chExt cx="1379364" cy="2409512"/>
          </a:xfrm>
        </p:grpSpPr>
        <p:grpSp>
          <p:nvGrpSpPr>
            <p:cNvPr id="4" name="Group 3"/>
            <p:cNvGrpSpPr/>
            <p:nvPr/>
          </p:nvGrpSpPr>
          <p:grpSpPr>
            <a:xfrm>
              <a:off x="3836194" y="3535724"/>
              <a:ext cx="1142232" cy="1041790"/>
              <a:chOff x="969674" y="1993565"/>
              <a:chExt cx="1142232" cy="1041790"/>
            </a:xfrm>
          </p:grpSpPr>
          <p:pic>
            <p:nvPicPr>
              <p:cNvPr id="5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296988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20"/>
              <p:cNvPicPr>
                <a:picLocks noChangeArrowheads="1"/>
              </p:cNvPicPr>
              <p:nvPr/>
            </p:nvPicPr>
            <p:blipFill>
              <a:blip r:embed="rId3">
                <a:alphaModFix/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69674" y="1993565"/>
                <a:ext cx="814918" cy="1041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>
                        <a:alpha val="94901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3599062" y="2593030"/>
              <a:ext cx="891858" cy="622284"/>
              <a:chOff x="1757987" y="617367"/>
              <a:chExt cx="6410451" cy="257031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757987" y="617367"/>
                <a:ext cx="6317241" cy="2570315"/>
                <a:chOff x="1471085" y="2340824"/>
                <a:chExt cx="7215714" cy="3182296"/>
              </a:xfrm>
            </p:grpSpPr>
            <p:sp>
              <p:nvSpPr>
                <p:cNvPr id="10" name="Horizontal Scroll 9"/>
                <p:cNvSpPr/>
                <p:nvPr/>
              </p:nvSpPr>
              <p:spPr>
                <a:xfrm>
                  <a:off x="1471085" y="2340824"/>
                  <a:ext cx="7215714" cy="3182296"/>
                </a:xfrm>
                <a:prstGeom prst="horizontalScroll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1657940" y="2916818"/>
                  <a:ext cx="6616201" cy="2107882"/>
                  <a:chOff x="1655825" y="2095673"/>
                  <a:chExt cx="6122554" cy="2107882"/>
                </a:xfrm>
              </p:grpSpPr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2163828" y="3030085"/>
                    <a:ext cx="719823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655825" y="2960856"/>
                    <a:ext cx="625879" cy="10492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400" i="1" dirty="0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2883651" y="2611732"/>
                    <a:ext cx="836706" cy="836706"/>
                  </a:xfrm>
                  <a:prstGeom prst="ellipse">
                    <a:avLst/>
                  </a:prstGeom>
                  <a:solidFill>
                    <a:srgbClr val="FF41D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smtClean="0">
                        <a:solidFill>
                          <a:srgbClr val="000000"/>
                        </a:solidFill>
                      </a:rPr>
                      <a:t>FW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473396" y="2095673"/>
                    <a:ext cx="836706" cy="836707"/>
                  </a:xfrm>
                  <a:prstGeom prst="ellipse">
                    <a:avLst/>
                  </a:prstGeom>
                  <a:solidFill>
                    <a:srgbClr val="39D83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00" b="1" dirty="0" smtClean="0">
                        <a:solidFill>
                          <a:srgbClr val="000000"/>
                        </a:solidFill>
                      </a:rPr>
                      <a:t>CDN</a:t>
                    </a:r>
                    <a:endParaRPr lang="en-US" sz="300" b="1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4473396" y="3366849"/>
                    <a:ext cx="836706" cy="836706"/>
                  </a:xfrm>
                  <a:prstGeom prst="ellipse">
                    <a:avLst/>
                  </a:prstGeom>
                  <a:solidFill>
                    <a:srgbClr val="FFFF00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smtClean="0">
                        <a:solidFill>
                          <a:schemeClr val="bg1"/>
                        </a:solidFill>
                      </a:rPr>
                      <a:t>IDS</a:t>
                    </a:r>
                    <a:endParaRPr lang="en-US" sz="400" b="1" dirty="0"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17" name="Straight Arrow Connector 16"/>
                  <p:cNvCxnSpPr/>
                  <p:nvPr/>
                </p:nvCxnSpPr>
                <p:spPr>
                  <a:xfrm flipV="1">
                    <a:off x="3720357" y="2597095"/>
                    <a:ext cx="753039" cy="335284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>
                    <a:stCxn id="14" idx="5"/>
                    <a:endCxn id="16" idx="2"/>
                  </p:cNvCxnSpPr>
                  <p:nvPr/>
                </p:nvCxnSpPr>
                <p:spPr>
                  <a:xfrm>
                    <a:off x="3597824" y="3325905"/>
                    <a:ext cx="875572" cy="459297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Oval 18"/>
                  <p:cNvSpPr/>
                  <p:nvPr/>
                </p:nvSpPr>
                <p:spPr>
                  <a:xfrm>
                    <a:off x="6173693" y="2720518"/>
                    <a:ext cx="836706" cy="83670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00" b="1" dirty="0" err="1" smtClean="0">
                        <a:solidFill>
                          <a:srgbClr val="000000"/>
                        </a:solidFill>
                      </a:rPr>
                      <a:t>QoS</a:t>
                    </a:r>
                    <a:endParaRPr lang="en-US" sz="400" b="1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5310102" y="2611732"/>
                    <a:ext cx="863591" cy="418353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>
                    <a:stCxn id="16" idx="6"/>
                    <a:endCxn id="19" idx="3"/>
                  </p:cNvCxnSpPr>
                  <p:nvPr/>
                </p:nvCxnSpPr>
                <p:spPr>
                  <a:xfrm flipV="1">
                    <a:off x="5310100" y="3434693"/>
                    <a:ext cx="986123" cy="350512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7025340" y="3172324"/>
                    <a:ext cx="753039" cy="0"/>
                  </a:xfrm>
                  <a:prstGeom prst="straightConnector1">
                    <a:avLst/>
                  </a:prstGeom>
                  <a:ln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1694" y="881650"/>
                <a:ext cx="876744" cy="876744"/>
              </a:xfrm>
              <a:prstGeom prst="rect">
                <a:avLst/>
              </a:prstGeom>
            </p:spPr>
          </p:pic>
        </p:grpSp>
        <p:cxnSp>
          <p:nvCxnSpPr>
            <p:cNvPr id="23" name="Straight Arrow Connector 22"/>
            <p:cNvCxnSpPr/>
            <p:nvPr/>
          </p:nvCxnSpPr>
          <p:spPr>
            <a:xfrm>
              <a:off x="4537584" y="2168002"/>
              <a:ext cx="1" cy="1367722"/>
            </a:xfrm>
            <a:prstGeom prst="straightConnector1">
              <a:avLst/>
            </a:prstGeom>
            <a:ln w="9525" cmpd="sng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Content Placeholder 2"/>
          <p:cNvSpPr>
            <a:spLocks noGrp="1"/>
          </p:cNvSpPr>
          <p:nvPr>
            <p:ph idx="1"/>
          </p:nvPr>
        </p:nvSpPr>
        <p:spPr>
          <a:xfrm>
            <a:off x="588528" y="2018261"/>
            <a:ext cx="8098273" cy="2162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Today: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Custom per-app solutions to scaling, failover, </a:t>
            </a:r>
            <a:r>
              <a:rPr lang="en-US" sz="2800" i="1" dirty="0" smtClean="0"/>
              <a:t>etc.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Custom management and configuration APIs</a:t>
            </a:r>
            <a:r>
              <a:rPr lang="en-US" sz="2800" i="1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Limited ability to compose or extend </a:t>
            </a:r>
            <a:r>
              <a:rPr lang="en-US" sz="2800" dirty="0" smtClean="0"/>
              <a:t>apps</a:t>
            </a:r>
            <a:endParaRPr lang="en-US" sz="2800" i="1" dirty="0"/>
          </a:p>
          <a:p>
            <a:pPr lvl="1">
              <a:lnSpc>
                <a:spcPct val="120000"/>
              </a:lnSpc>
            </a:pPr>
            <a:endParaRPr lang="en-US" sz="2800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en-US" sz="2800" dirty="0" smtClean="0"/>
          </a:p>
          <a:p>
            <a:pPr lvl="1">
              <a:lnSpc>
                <a:spcPct val="12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805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Contrast / Inspiration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59" y="1200150"/>
            <a:ext cx="8818631" cy="394335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Modern data analytics systems (Spark, </a:t>
            </a:r>
            <a:r>
              <a:rPr lang="en-US" sz="2600" dirty="0" err="1" smtClean="0"/>
              <a:t>Hadoop</a:t>
            </a:r>
            <a:r>
              <a:rPr lang="en-US" sz="2600" dirty="0" smtClean="0"/>
              <a:t>, </a:t>
            </a:r>
            <a:r>
              <a:rPr lang="en-US" sz="2600" i="1" dirty="0" smtClean="0"/>
              <a:t>etc.</a:t>
            </a:r>
            <a:r>
              <a:rPr lang="en-US" sz="2600" dirty="0" smtClean="0"/>
              <a:t>)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programming model (map-reduce)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but also a runtime</a:t>
            </a:r>
            <a:r>
              <a:rPr lang="en-US" sz="2200" dirty="0" smtClean="0"/>
              <a:t> </a:t>
            </a:r>
            <a:r>
              <a:rPr lang="en-US" sz="2200" i="1" u="sng" dirty="0" smtClean="0">
                <a:solidFill>
                  <a:srgbClr val="FFFFFF"/>
                </a:solidFill>
              </a:rPr>
              <a:t>framework</a:t>
            </a:r>
            <a:r>
              <a:rPr lang="en-US" sz="2200" i="1" dirty="0" smtClean="0">
                <a:solidFill>
                  <a:srgbClr val="0000FF"/>
                </a:solidFill>
              </a:rPr>
              <a:t/>
            </a:r>
            <a:br>
              <a:rPr lang="en-US" sz="2200" i="1" dirty="0" smtClean="0">
                <a:solidFill>
                  <a:srgbClr val="0000FF"/>
                </a:solidFill>
              </a:rPr>
            </a:br>
            <a:endParaRPr lang="en-US" sz="2200" i="1" dirty="0" smtClean="0">
              <a:solidFill>
                <a:srgbClr val="0000FF"/>
              </a:solidFill>
            </a:endParaRPr>
          </a:p>
          <a:p>
            <a:r>
              <a:rPr lang="en-US" sz="2600" dirty="0" smtClean="0"/>
              <a:t>Framework takes care of routine tasks and end-to-end coordination </a:t>
            </a:r>
          </a:p>
          <a:p>
            <a:pPr lvl="1"/>
            <a:r>
              <a:rPr lang="en-US" sz="2200" dirty="0" smtClean="0"/>
              <a:t>placement, scheduling, elastic scaling, failover,… </a:t>
            </a:r>
          </a:p>
          <a:p>
            <a:endParaRPr lang="en-US" sz="2600" i="1" dirty="0"/>
          </a:p>
          <a:p>
            <a:r>
              <a:rPr lang="en-US" sz="2600" dirty="0" smtClean="0">
                <a:solidFill>
                  <a:srgbClr val="FFFFFF"/>
                </a:solidFill>
              </a:rPr>
              <a:t>Need a runtime framework for NFV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Frees app developers to focus on app logic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Automates/consolidates management for operators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442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Framework’s 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98584" cy="39433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sz="2600" dirty="0" smtClean="0">
                <a:solidFill>
                  <a:srgbClr val="FFFFFF"/>
                </a:solidFill>
              </a:rPr>
              <a:t>Provide </a:t>
            </a:r>
            <a:r>
              <a:rPr lang="en-US" sz="2600" u="sng" dirty="0" smtClean="0">
                <a:solidFill>
                  <a:srgbClr val="FFFFFF"/>
                </a:solidFill>
              </a:rPr>
              <a:t>general</a:t>
            </a:r>
            <a:r>
              <a:rPr lang="en-US" sz="2600" dirty="0" smtClean="0">
                <a:solidFill>
                  <a:srgbClr val="FFFFFF"/>
                </a:solidFill>
              </a:rPr>
              <a:t> solutions for common tasks</a:t>
            </a: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Fault tolerance</a:t>
            </a: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Dynamic </a:t>
            </a:r>
            <a:r>
              <a:rPr lang="en-US" sz="2200" dirty="0">
                <a:solidFill>
                  <a:srgbClr val="FFFFFF"/>
                </a:solidFill>
              </a:rPr>
              <a:t>scaling </a:t>
            </a:r>
            <a:endParaRPr lang="en-US" sz="2200" dirty="0" smtClean="0">
              <a:solidFill>
                <a:srgbClr val="FFFFFF"/>
              </a:solidFill>
            </a:endParaRP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Performance isolation </a:t>
            </a: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Diagnostics, …</a:t>
            </a:r>
          </a:p>
          <a:p>
            <a:pPr marL="794371" lvl="1" indent="-514350"/>
            <a:endParaRPr lang="en-US" sz="2200" dirty="0" smtClean="0">
              <a:solidFill>
                <a:srgbClr val="FFFFFF"/>
              </a:solidFill>
            </a:endParaRPr>
          </a:p>
          <a:p>
            <a:pPr marL="514350" indent="-514350">
              <a:buAutoNum type="arabicParenR"/>
            </a:pPr>
            <a:r>
              <a:rPr lang="en-US" sz="2600" dirty="0" smtClean="0">
                <a:solidFill>
                  <a:srgbClr val="FFFFFF"/>
                </a:solidFill>
              </a:rPr>
              <a:t>Provide </a:t>
            </a:r>
            <a:r>
              <a:rPr lang="en-US" sz="2600" u="sng" dirty="0" smtClean="0">
                <a:solidFill>
                  <a:srgbClr val="FFFFFF"/>
                </a:solidFill>
              </a:rPr>
              <a:t>end-to-end</a:t>
            </a:r>
            <a:r>
              <a:rPr lang="en-US" sz="2600" dirty="0" smtClean="0">
                <a:solidFill>
                  <a:srgbClr val="FFFFFF"/>
                </a:solidFill>
              </a:rPr>
              <a:t> management </a:t>
            </a:r>
            <a:r>
              <a:rPr lang="en-US" sz="2600" dirty="0">
                <a:solidFill>
                  <a:srgbClr val="FFFFFF"/>
                </a:solidFill>
              </a:rPr>
              <a:t>of </a:t>
            </a:r>
            <a:r>
              <a:rPr lang="en-US" sz="2600" dirty="0" smtClean="0">
                <a:solidFill>
                  <a:srgbClr val="FFFFFF"/>
                </a:solidFill>
              </a:rPr>
              <a:t>NFs</a:t>
            </a: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Placement </a:t>
            </a: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Composition</a:t>
            </a: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End</a:t>
            </a:r>
            <a:r>
              <a:rPr lang="en-US" sz="2200" dirty="0">
                <a:solidFill>
                  <a:srgbClr val="FFFFFF"/>
                </a:solidFill>
              </a:rPr>
              <a:t>-to-end performance </a:t>
            </a:r>
            <a:r>
              <a:rPr lang="en-US" sz="2200" dirty="0" err="1" smtClean="0">
                <a:solidFill>
                  <a:srgbClr val="FFFFFF"/>
                </a:solidFill>
              </a:rPr>
              <a:t>QoS</a:t>
            </a:r>
            <a:endParaRPr lang="en-US" sz="2200" dirty="0" smtClean="0">
              <a:solidFill>
                <a:srgbClr val="FFFFFF"/>
              </a:solidFill>
            </a:endParaRPr>
          </a:p>
          <a:p>
            <a:pPr marL="794371" lvl="1" indent="-514350"/>
            <a:r>
              <a:rPr lang="en-US" sz="2200" dirty="0" smtClean="0">
                <a:solidFill>
                  <a:srgbClr val="FFFFFF"/>
                </a:solidFill>
              </a:rPr>
              <a:t>Energy management, …</a:t>
            </a:r>
            <a:endParaRPr lang="en-US" sz="2200" dirty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marL="280021" lvl="1" indent="0">
              <a:buNone/>
            </a:pP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 bwMode="auto">
          <a:xfrm rot="5400000">
            <a:off x="5668310" y="2731271"/>
            <a:ext cx="2564762" cy="841155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framework for NFV</a:t>
            </a:r>
            <a:endParaRPr lang="en-US" dirty="0"/>
          </a:p>
        </p:txBody>
      </p:sp>
      <p:grpSp>
        <p:nvGrpSpPr>
          <p:cNvPr id="26" name="Group 27"/>
          <p:cNvGrpSpPr>
            <a:grpSpLocks/>
          </p:cNvGrpSpPr>
          <p:nvPr/>
        </p:nvGrpSpPr>
        <p:grpSpPr bwMode="auto">
          <a:xfrm rot="5400000">
            <a:off x="920952" y="2161571"/>
            <a:ext cx="1352554" cy="862924"/>
            <a:chOff x="2416086" y="1425902"/>
            <a:chExt cx="2336806" cy="1110685"/>
          </a:xfrm>
        </p:grpSpPr>
        <p:sp>
          <p:nvSpPr>
            <p:cNvPr id="27" name="Rounded Rectangle 26"/>
            <p:cNvSpPr/>
            <p:nvPr/>
          </p:nvSpPr>
          <p:spPr>
            <a:xfrm>
              <a:off x="2416086" y="1453922"/>
              <a:ext cx="2336806" cy="1082665"/>
            </a:xfrm>
            <a:prstGeom prst="roundRect">
              <a:avLst/>
            </a:prstGeom>
            <a:ln w="57150" cmpd="sng">
              <a:solidFill>
                <a:srgbClr val="FFFF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9" name="TextBox 23"/>
            <p:cNvSpPr txBox="1">
              <a:spLocks noChangeArrowheads="1"/>
            </p:cNvSpPr>
            <p:nvPr/>
          </p:nvSpPr>
          <p:spPr bwMode="auto">
            <a:xfrm rot="16200000">
              <a:off x="2199269" y="1692033"/>
              <a:ext cx="1090593" cy="558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500" dirty="0" smtClean="0">
                  <a:solidFill>
                    <a:schemeClr val="bg1"/>
                  </a:solidFill>
                  <a:latin typeface="Arial" charset="0"/>
                </a:rPr>
                <a:t>Firewall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1151609" y="3438887"/>
            <a:ext cx="4042691" cy="581222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320008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FFFFFF"/>
                </a:solidFill>
                <a:latin typeface="Calibri"/>
              </a:rPr>
              <a:t>framework functions</a:t>
            </a:r>
            <a:br>
              <a:rPr lang="en-US" sz="2300" dirty="0" smtClean="0">
                <a:solidFill>
                  <a:srgbClr val="FFFFFF"/>
                </a:solidFill>
                <a:latin typeface="Calibri"/>
              </a:rPr>
            </a:br>
            <a:r>
              <a:rPr lang="en-US" sz="2300" dirty="0" smtClean="0">
                <a:solidFill>
                  <a:srgbClr val="FFFFFF"/>
                </a:solidFill>
                <a:latin typeface="Calibri"/>
              </a:rPr>
              <a:t>+ software switching</a:t>
            </a:r>
            <a:endParaRPr lang="en-US" sz="23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38" name="Group 27"/>
          <p:cNvGrpSpPr>
            <a:grpSpLocks/>
          </p:cNvGrpSpPr>
          <p:nvPr/>
        </p:nvGrpSpPr>
        <p:grpSpPr bwMode="auto">
          <a:xfrm rot="5400000">
            <a:off x="2030159" y="2162319"/>
            <a:ext cx="1352554" cy="841155"/>
            <a:chOff x="2416086" y="1453922"/>
            <a:chExt cx="2336806" cy="1082665"/>
          </a:xfrm>
          <a:solidFill>
            <a:schemeClr val="tx1"/>
          </a:solidFill>
        </p:grpSpPr>
        <p:sp>
          <p:nvSpPr>
            <p:cNvPr id="39" name="Rounded Rectangle 38"/>
            <p:cNvSpPr/>
            <p:nvPr/>
          </p:nvSpPr>
          <p:spPr>
            <a:xfrm>
              <a:off x="2416086" y="1453922"/>
              <a:ext cx="2336806" cy="1082665"/>
            </a:xfrm>
            <a:prstGeom prst="roundRect">
              <a:avLst/>
            </a:prstGeom>
            <a:grpFill/>
            <a:ln w="57150" cmpd="sng">
              <a:solidFill>
                <a:srgbClr val="FF41DD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0" name="TextBox 23"/>
            <p:cNvSpPr txBox="1">
              <a:spLocks noChangeArrowheads="1"/>
            </p:cNvSpPr>
            <p:nvPr/>
          </p:nvSpPr>
          <p:spPr bwMode="auto">
            <a:xfrm rot="16200000">
              <a:off x="2418893" y="1689183"/>
              <a:ext cx="677934" cy="584919"/>
            </a:xfrm>
            <a:prstGeom prst="rect">
              <a:avLst/>
            </a:prstGeom>
            <a:grpFill/>
            <a:ln>
              <a:noFill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IDS</a:t>
              </a:r>
            </a:p>
          </p:txBody>
        </p:sp>
      </p:grpSp>
      <p:grpSp>
        <p:nvGrpSpPr>
          <p:cNvPr id="42" name="Group 27"/>
          <p:cNvGrpSpPr>
            <a:grpSpLocks/>
          </p:cNvGrpSpPr>
          <p:nvPr/>
        </p:nvGrpSpPr>
        <p:grpSpPr bwMode="auto">
          <a:xfrm rot="5400000">
            <a:off x="3885363" y="2125618"/>
            <a:ext cx="1352554" cy="872244"/>
            <a:chOff x="2416086" y="1453922"/>
            <a:chExt cx="2336806" cy="1122680"/>
          </a:xfrm>
          <a:solidFill>
            <a:srgbClr val="39D830"/>
          </a:solidFill>
        </p:grpSpPr>
        <p:sp>
          <p:nvSpPr>
            <p:cNvPr id="43" name="Rounded Rectangle 42"/>
            <p:cNvSpPr/>
            <p:nvPr/>
          </p:nvSpPr>
          <p:spPr>
            <a:xfrm>
              <a:off x="2416086" y="1453922"/>
              <a:ext cx="2336806" cy="1082665"/>
            </a:xfrm>
            <a:prstGeom prst="roundRect">
              <a:avLst/>
            </a:prstGeom>
            <a:solidFill>
              <a:srgbClr val="FFFFFF"/>
            </a:solidFill>
            <a:ln w="57150" cmpd="sng">
              <a:solidFill>
                <a:srgbClr val="39D83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4" name="TextBox 23"/>
            <p:cNvSpPr txBox="1">
              <a:spLocks noChangeArrowheads="1"/>
            </p:cNvSpPr>
            <p:nvPr/>
          </p:nvSpPr>
          <p:spPr bwMode="auto">
            <a:xfrm rot="16200000">
              <a:off x="2385905" y="1519704"/>
              <a:ext cx="1103479" cy="101031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WAN</a:t>
              </a:r>
              <a:b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</a:br>
              <a:r>
                <a:rPr lang="en-US" sz="1600" dirty="0" err="1" smtClean="0">
                  <a:solidFill>
                    <a:schemeClr val="bg1"/>
                  </a:solidFill>
                  <a:latin typeface="Arial" charset="0"/>
                </a:rPr>
                <a:t>optmizr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82891" y="2579633"/>
            <a:ext cx="4747225" cy="338700"/>
            <a:chOff x="2028691" y="2833709"/>
            <a:chExt cx="4501425" cy="101600"/>
          </a:xfrm>
        </p:grpSpPr>
        <p:cxnSp>
          <p:nvCxnSpPr>
            <p:cNvPr id="79" name="Straight Arrow Connector 78"/>
            <p:cNvCxnSpPr/>
            <p:nvPr/>
          </p:nvCxnSpPr>
          <p:spPr>
            <a:xfrm flipH="1">
              <a:off x="4789975" y="2935309"/>
              <a:ext cx="1740140" cy="0"/>
            </a:xfrm>
            <a:prstGeom prst="straightConnector1">
              <a:avLst/>
            </a:prstGeom>
            <a:ln w="9525" cmpd="sng">
              <a:solidFill>
                <a:srgbClr val="39D83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3122860" y="2884509"/>
              <a:ext cx="3407256" cy="0"/>
            </a:xfrm>
            <a:prstGeom prst="straightConnector1">
              <a:avLst/>
            </a:prstGeom>
            <a:ln w="9525" cmpd="sng">
              <a:solidFill>
                <a:srgbClr val="FF41D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 flipV="1">
              <a:off x="2028691" y="2833709"/>
              <a:ext cx="4488724" cy="1"/>
            </a:xfrm>
            <a:prstGeom prst="straightConnector1">
              <a:avLst/>
            </a:prstGeom>
            <a:ln w="9525" cmpd="sng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Straight Arrow Connector 100"/>
          <p:cNvCxnSpPr/>
          <p:nvPr/>
        </p:nvCxnSpPr>
        <p:spPr>
          <a:xfrm flipH="1">
            <a:off x="5194301" y="3672985"/>
            <a:ext cx="13604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917222" y="1608666"/>
            <a:ext cx="4543779" cy="3063698"/>
          </a:xfrm>
          <a:prstGeom prst="rect">
            <a:avLst/>
          </a:prstGeom>
          <a:noFill/>
          <a:ln w="6350" cmpd="sng">
            <a:gradFill flip="none" rotWithShape="1">
              <a:gsLst>
                <a:gs pos="0">
                  <a:schemeClr val="accent1"/>
                </a:gs>
                <a:gs pos="100000">
                  <a:prstClr val="white"/>
                </a:gs>
              </a:gsLst>
              <a:path path="circle">
                <a:fillToRect l="100000" t="100000"/>
              </a:path>
              <a:tileRect r="-100000" b="-100000"/>
            </a:gra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1159288" y="3934154"/>
            <a:ext cx="4035013" cy="32816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320008">
              <a:defRPr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hardware interconnect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151609" y="3508902"/>
            <a:ext cx="4042691" cy="32816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320008">
              <a:defRPr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software switching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17222" y="1608666"/>
            <a:ext cx="4543779" cy="2910418"/>
          </a:xfrm>
          <a:prstGeom prst="rect">
            <a:avLst/>
          </a:prstGeom>
          <a:noFill/>
          <a:ln w="6350" cmpd="sng">
            <a:gradFill flip="none" rotWithShape="1">
              <a:gsLst>
                <a:gs pos="0">
                  <a:schemeClr val="accent1"/>
                </a:gs>
                <a:gs pos="100000">
                  <a:prstClr val="white"/>
                </a:gs>
              </a:gsLst>
              <a:path path="circle">
                <a:fillToRect l="100000" t="100000"/>
              </a:path>
              <a:tileRect r="-100000" b="-100000"/>
            </a:gra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70332" y="1894955"/>
            <a:ext cx="3491058" cy="1376337"/>
            <a:chOff x="1259384" y="2526607"/>
            <a:chExt cx="3491058" cy="1835116"/>
          </a:xfrm>
        </p:grpSpPr>
        <p:grpSp>
          <p:nvGrpSpPr>
            <p:cNvPr id="76" name="Group 27"/>
            <p:cNvGrpSpPr>
              <a:grpSpLocks/>
            </p:cNvGrpSpPr>
            <p:nvPr/>
          </p:nvGrpSpPr>
          <p:grpSpPr bwMode="auto">
            <a:xfrm rot="5400000">
              <a:off x="643765" y="3173937"/>
              <a:ext cx="1803405" cy="572167"/>
              <a:chOff x="2416084" y="1466123"/>
              <a:chExt cx="2336806" cy="1220580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2416084" y="1593284"/>
                <a:ext cx="2336806" cy="943308"/>
              </a:xfrm>
              <a:prstGeom prst="roundRect">
                <a:avLst/>
              </a:prstGeom>
              <a:ln w="57150" cmpd="sng">
                <a:solidFill>
                  <a:srgbClr val="FFFF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78" name="TextBox 23"/>
              <p:cNvSpPr txBox="1">
                <a:spLocks noChangeArrowheads="1"/>
              </p:cNvSpPr>
              <p:nvPr/>
            </p:nvSpPr>
            <p:spPr bwMode="auto">
              <a:xfrm rot="16200000">
                <a:off x="2094396" y="1837127"/>
                <a:ext cx="1220580" cy="478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200" dirty="0" err="1" smtClean="0">
                    <a:solidFill>
                      <a:schemeClr val="bg1"/>
                    </a:solidFill>
                    <a:latin typeface="Arial" charset="0"/>
                  </a:rPr>
                  <a:t>FWall</a:t>
                </a:r>
                <a:endParaRPr lang="en-US" sz="1200" dirty="0" smtClean="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grpSp>
          <p:nvGrpSpPr>
            <p:cNvPr id="82" name="Group 27"/>
            <p:cNvGrpSpPr>
              <a:grpSpLocks/>
            </p:cNvGrpSpPr>
            <p:nvPr/>
          </p:nvGrpSpPr>
          <p:grpSpPr bwMode="auto">
            <a:xfrm rot="5400000">
              <a:off x="1782180" y="3216106"/>
              <a:ext cx="1803405" cy="483952"/>
              <a:chOff x="2416085" y="1700183"/>
              <a:chExt cx="2336806" cy="796019"/>
            </a:xfrm>
            <a:solidFill>
              <a:schemeClr val="tx1"/>
            </a:solidFill>
          </p:grpSpPr>
          <p:sp>
            <p:nvSpPr>
              <p:cNvPr id="83" name="Rounded Rectangle 82"/>
              <p:cNvSpPr/>
              <p:nvPr/>
            </p:nvSpPr>
            <p:spPr>
              <a:xfrm>
                <a:off x="2416085" y="1732719"/>
                <a:ext cx="2336806" cy="762172"/>
              </a:xfrm>
              <a:prstGeom prst="roundRect">
                <a:avLst/>
              </a:prstGeom>
              <a:grpFill/>
              <a:ln w="57150" cmpd="sng">
                <a:solidFill>
                  <a:srgbClr val="FF41DD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84" name="TextBox 23"/>
              <p:cNvSpPr txBox="1">
                <a:spLocks noChangeArrowheads="1"/>
              </p:cNvSpPr>
              <p:nvPr/>
            </p:nvSpPr>
            <p:spPr bwMode="auto">
              <a:xfrm rot="16200000">
                <a:off x="2361638" y="1832320"/>
                <a:ext cx="796019" cy="53174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400" dirty="0" smtClean="0">
                    <a:solidFill>
                      <a:schemeClr val="bg1"/>
                    </a:solidFill>
                    <a:latin typeface="Arial" charset="0"/>
                  </a:rPr>
                  <a:t>IDS</a:t>
                </a:r>
              </a:p>
            </p:txBody>
          </p:sp>
        </p:grpSp>
        <p:grpSp>
          <p:nvGrpSpPr>
            <p:cNvPr id="90" name="Group 27"/>
            <p:cNvGrpSpPr>
              <a:grpSpLocks/>
            </p:cNvGrpSpPr>
            <p:nvPr/>
          </p:nvGrpSpPr>
          <p:grpSpPr bwMode="auto">
            <a:xfrm rot="5400000">
              <a:off x="3579750" y="3159321"/>
              <a:ext cx="1803405" cy="537978"/>
              <a:chOff x="2217472" y="1615293"/>
              <a:chExt cx="2336806" cy="853890"/>
            </a:xfrm>
            <a:solidFill>
              <a:srgbClr val="39D830"/>
            </a:solidFill>
          </p:grpSpPr>
          <p:sp>
            <p:nvSpPr>
              <p:cNvPr id="91" name="Rounded Rectangle 90"/>
              <p:cNvSpPr/>
              <p:nvPr/>
            </p:nvSpPr>
            <p:spPr>
              <a:xfrm>
                <a:off x="2217472" y="1720740"/>
                <a:ext cx="2336806" cy="676832"/>
              </a:xfrm>
              <a:prstGeom prst="roundRect">
                <a:avLst/>
              </a:prstGeom>
              <a:solidFill>
                <a:srgbClr val="FFFFFF"/>
              </a:solidFill>
              <a:ln w="57150" cmpd="sng">
                <a:solidFill>
                  <a:srgbClr val="39D830"/>
                </a:solidFill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2" name="TextBox 23"/>
              <p:cNvSpPr txBox="1">
                <a:spLocks noChangeArrowheads="1"/>
              </p:cNvSpPr>
              <p:nvPr/>
            </p:nvSpPr>
            <p:spPr bwMode="auto">
              <a:xfrm rot="16200000">
                <a:off x="2205732" y="1643429"/>
                <a:ext cx="853890" cy="79761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solidFill>
                      <a:schemeClr val="bg1"/>
                    </a:solidFill>
                    <a:latin typeface="Arial" charset="0"/>
                  </a:rPr>
                  <a:t>WAN</a:t>
                </a:r>
                <a:br>
                  <a:rPr lang="en-US" sz="1200" dirty="0" smtClean="0">
                    <a:solidFill>
                      <a:schemeClr val="bg1"/>
                    </a:solidFill>
                    <a:latin typeface="Arial" charset="0"/>
                  </a:rPr>
                </a:br>
                <a:r>
                  <a:rPr lang="en-US" sz="1200" dirty="0" smtClean="0">
                    <a:solidFill>
                      <a:schemeClr val="bg1"/>
                    </a:solidFill>
                    <a:latin typeface="Arial" charset="0"/>
                  </a:rPr>
                  <a:t>opt</a:t>
                </a:r>
              </a:p>
            </p:txBody>
          </p:sp>
        </p:grpSp>
      </p:grpSp>
      <p:cxnSp>
        <p:nvCxnSpPr>
          <p:cNvPr id="97" name="Straight Arrow Connector 96"/>
          <p:cNvCxnSpPr/>
          <p:nvPr/>
        </p:nvCxnSpPr>
        <p:spPr>
          <a:xfrm flipH="1">
            <a:off x="5145119" y="4268650"/>
            <a:ext cx="1409586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378222" y="1602315"/>
            <a:ext cx="1158749" cy="2910418"/>
          </a:xfrm>
          <a:prstGeom prst="rect">
            <a:avLst/>
          </a:prstGeom>
          <a:noFill/>
          <a:ln w="6350" cmpd="sng">
            <a:solidFill>
              <a:schemeClr val="tx1">
                <a:lumMod val="95000"/>
              </a:schemeClr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23"/>
          <p:cNvSpPr txBox="1">
            <a:spLocks noChangeArrowheads="1"/>
          </p:cNvSpPr>
          <p:nvPr/>
        </p:nvSpPr>
        <p:spPr bwMode="auto">
          <a:xfrm>
            <a:off x="6563590" y="2333557"/>
            <a:ext cx="84610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NF</a:t>
            </a:r>
          </a:p>
          <a:p>
            <a:pPr algn="ctr" eaLnBrk="1" hangingPunct="1"/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Control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670867" y="4260438"/>
            <a:ext cx="414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OF</a:t>
            </a:r>
            <a:endParaRPr lang="en-US" sz="1600" dirty="0"/>
          </a:p>
        </p:txBody>
      </p:sp>
      <p:sp>
        <p:nvSpPr>
          <p:cNvPr id="148" name="TextBox 147"/>
          <p:cNvSpPr txBox="1"/>
          <p:nvPr/>
        </p:nvSpPr>
        <p:spPr>
          <a:xfrm>
            <a:off x="5415595" y="3359573"/>
            <a:ext cx="1001960" cy="343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rgbClr val="FFFFFF"/>
                </a:solidFill>
              </a:rPr>
              <a:t>rich(</a:t>
            </a:r>
            <a:r>
              <a:rPr lang="en-US" sz="1400" dirty="0" err="1" smtClean="0">
                <a:solidFill>
                  <a:srgbClr val="FFFFFF"/>
                </a:solidFill>
              </a:rPr>
              <a:t>er</a:t>
            </a:r>
            <a:r>
              <a:rPr lang="en-US" sz="1400" dirty="0" smtClean="0">
                <a:solidFill>
                  <a:srgbClr val="FFFFFF"/>
                </a:solidFill>
              </a:rPr>
              <a:t>) API</a:t>
            </a:r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2028691" y="2291723"/>
            <a:ext cx="4501424" cy="379340"/>
            <a:chOff x="2028691" y="2833709"/>
            <a:chExt cx="4501424" cy="101600"/>
          </a:xfrm>
        </p:grpSpPr>
        <p:cxnSp>
          <p:nvCxnSpPr>
            <p:cNvPr id="160" name="Straight Arrow Connector 159"/>
            <p:cNvCxnSpPr/>
            <p:nvPr/>
          </p:nvCxnSpPr>
          <p:spPr>
            <a:xfrm flipH="1">
              <a:off x="5002483" y="2935309"/>
              <a:ext cx="1527632" cy="0"/>
            </a:xfrm>
            <a:prstGeom prst="straightConnector1">
              <a:avLst/>
            </a:prstGeom>
            <a:ln w="76200" cmpd="sng">
              <a:solidFill>
                <a:srgbClr val="39D83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H="1">
              <a:off x="3050813" y="2884509"/>
              <a:ext cx="3479302" cy="0"/>
            </a:xfrm>
            <a:prstGeom prst="straightConnector1">
              <a:avLst/>
            </a:prstGeom>
            <a:ln w="76200" cmpd="sng">
              <a:solidFill>
                <a:srgbClr val="FF41D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flipH="1" flipV="1">
              <a:off x="2028691" y="2833709"/>
              <a:ext cx="4488724" cy="1"/>
            </a:xfrm>
            <a:prstGeom prst="straightConnector1">
              <a:avLst/>
            </a:prstGeom>
            <a:ln w="76200" cmpd="sng"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5151429" y="3721648"/>
            <a:ext cx="1409586" cy="403921"/>
            <a:chOff x="5145119" y="4897313"/>
            <a:chExt cx="1409586" cy="538561"/>
          </a:xfrm>
        </p:grpSpPr>
        <p:cxnSp>
          <p:nvCxnSpPr>
            <p:cNvPr id="164" name="Straight Arrow Connector 163"/>
            <p:cNvCxnSpPr/>
            <p:nvPr/>
          </p:nvCxnSpPr>
          <p:spPr>
            <a:xfrm flipH="1">
              <a:off x="5194300" y="4897313"/>
              <a:ext cx="1360405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 flipH="1">
              <a:off x="5145119" y="5409469"/>
              <a:ext cx="1409586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5692762" y="4984469"/>
              <a:ext cx="414797" cy="4514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OF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67" name="Straight Arrow Connector 166"/>
          <p:cNvCxnSpPr/>
          <p:nvPr/>
        </p:nvCxnSpPr>
        <p:spPr>
          <a:xfrm>
            <a:off x="6949212" y="1491215"/>
            <a:ext cx="1" cy="378252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6341232" y="1022186"/>
            <a:ext cx="1184181" cy="426762"/>
            <a:chOff x="1757987" y="617367"/>
            <a:chExt cx="6410451" cy="2570315"/>
          </a:xfrm>
        </p:grpSpPr>
        <p:grpSp>
          <p:nvGrpSpPr>
            <p:cNvPr id="169" name="Group 168"/>
            <p:cNvGrpSpPr/>
            <p:nvPr/>
          </p:nvGrpSpPr>
          <p:grpSpPr>
            <a:xfrm>
              <a:off x="1757987" y="617367"/>
              <a:ext cx="6317241" cy="2570315"/>
              <a:chOff x="1471085" y="2340824"/>
              <a:chExt cx="7215714" cy="3182296"/>
            </a:xfrm>
          </p:grpSpPr>
          <p:sp>
            <p:nvSpPr>
              <p:cNvPr id="171" name="Horizontal Scroll 170"/>
              <p:cNvSpPr/>
              <p:nvPr/>
            </p:nvSpPr>
            <p:spPr>
              <a:xfrm>
                <a:off x="1471085" y="2340824"/>
                <a:ext cx="7215714" cy="3182296"/>
              </a:xfrm>
              <a:prstGeom prst="horizontalScroll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/>
              </a:p>
            </p:txBody>
          </p:sp>
          <p:grpSp>
            <p:nvGrpSpPr>
              <p:cNvPr id="172" name="Group 171"/>
              <p:cNvGrpSpPr/>
              <p:nvPr/>
            </p:nvGrpSpPr>
            <p:grpSpPr>
              <a:xfrm>
                <a:off x="1657940" y="2916818"/>
                <a:ext cx="6616201" cy="2107882"/>
                <a:chOff x="1655825" y="2095673"/>
                <a:chExt cx="6122554" cy="2107882"/>
              </a:xfrm>
            </p:grpSpPr>
            <p:cxnSp>
              <p:nvCxnSpPr>
                <p:cNvPr id="173" name="Straight Arrow Connector 172"/>
                <p:cNvCxnSpPr/>
                <p:nvPr/>
              </p:nvCxnSpPr>
              <p:spPr>
                <a:xfrm>
                  <a:off x="2163828" y="3030085"/>
                  <a:ext cx="719823" cy="0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4" name="TextBox 173"/>
                <p:cNvSpPr txBox="1"/>
                <p:nvPr/>
              </p:nvSpPr>
              <p:spPr>
                <a:xfrm>
                  <a:off x="1655825" y="2960859"/>
                  <a:ext cx="625875" cy="11475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400" i="1" dirty="0"/>
                </a:p>
              </p:txBody>
            </p:sp>
            <p:sp>
              <p:nvSpPr>
                <p:cNvPr id="175" name="Oval 174"/>
                <p:cNvSpPr/>
                <p:nvPr/>
              </p:nvSpPr>
              <p:spPr>
                <a:xfrm>
                  <a:off x="2883651" y="2611732"/>
                  <a:ext cx="836706" cy="836706"/>
                </a:xfrm>
                <a:prstGeom prst="ellipse">
                  <a:avLst/>
                </a:prstGeom>
                <a:solidFill>
                  <a:srgbClr val="FF41D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smtClean="0">
                      <a:solidFill>
                        <a:srgbClr val="000000"/>
                      </a:solidFill>
                    </a:rPr>
                    <a:t>FW</a:t>
                  </a:r>
                  <a:endParaRPr lang="en-US" sz="4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6" name="Oval 175"/>
                <p:cNvSpPr/>
                <p:nvPr/>
              </p:nvSpPr>
              <p:spPr>
                <a:xfrm>
                  <a:off x="4473396" y="2095673"/>
                  <a:ext cx="836706" cy="836707"/>
                </a:xfrm>
                <a:prstGeom prst="ellipse">
                  <a:avLst/>
                </a:prstGeom>
                <a:solidFill>
                  <a:srgbClr val="39D83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00" b="1" dirty="0" smtClean="0">
                      <a:solidFill>
                        <a:srgbClr val="000000"/>
                      </a:solidFill>
                    </a:rPr>
                    <a:t>CDN</a:t>
                  </a:r>
                  <a:endParaRPr lang="en-US" sz="3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>
                  <a:off x="4473396" y="3366849"/>
                  <a:ext cx="836706" cy="836706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smtClean="0">
                      <a:solidFill>
                        <a:schemeClr val="bg1"/>
                      </a:solidFill>
                    </a:rPr>
                    <a:t>IDS</a:t>
                  </a:r>
                  <a:endParaRPr lang="en-US" sz="4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78" name="Straight Arrow Connector 177"/>
                <p:cNvCxnSpPr/>
                <p:nvPr/>
              </p:nvCxnSpPr>
              <p:spPr>
                <a:xfrm flipV="1">
                  <a:off x="3720357" y="2597095"/>
                  <a:ext cx="753039" cy="335284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Arrow Connector 178"/>
                <p:cNvCxnSpPr>
                  <a:stCxn id="175" idx="5"/>
                  <a:endCxn id="177" idx="2"/>
                </p:cNvCxnSpPr>
                <p:nvPr/>
              </p:nvCxnSpPr>
              <p:spPr>
                <a:xfrm>
                  <a:off x="3597824" y="3325905"/>
                  <a:ext cx="875572" cy="459297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0" name="Oval 179"/>
                <p:cNvSpPr/>
                <p:nvPr/>
              </p:nvSpPr>
              <p:spPr>
                <a:xfrm>
                  <a:off x="6173693" y="2720518"/>
                  <a:ext cx="836706" cy="836706"/>
                </a:xfrm>
                <a:prstGeom prst="ellipse">
                  <a:avLst/>
                </a:prstGeom>
                <a:solidFill>
                  <a:schemeClr val="tx1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00" b="1" dirty="0" err="1" smtClean="0">
                      <a:solidFill>
                        <a:srgbClr val="000000"/>
                      </a:solidFill>
                    </a:rPr>
                    <a:t>QoS</a:t>
                  </a:r>
                  <a:endParaRPr lang="en-US" sz="400" b="1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81" name="Straight Arrow Connector 180"/>
                <p:cNvCxnSpPr/>
                <p:nvPr/>
              </p:nvCxnSpPr>
              <p:spPr>
                <a:xfrm>
                  <a:off x="5310102" y="2611732"/>
                  <a:ext cx="863591" cy="418353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Arrow Connector 181"/>
                <p:cNvCxnSpPr>
                  <a:stCxn id="177" idx="6"/>
                  <a:endCxn id="180" idx="3"/>
                </p:cNvCxnSpPr>
                <p:nvPr/>
              </p:nvCxnSpPr>
              <p:spPr>
                <a:xfrm flipV="1">
                  <a:off x="5310100" y="3434693"/>
                  <a:ext cx="986123" cy="350512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Arrow Connector 182"/>
                <p:cNvCxnSpPr/>
                <p:nvPr/>
              </p:nvCxnSpPr>
              <p:spPr>
                <a:xfrm>
                  <a:off x="7025340" y="3172324"/>
                  <a:ext cx="753039" cy="0"/>
                </a:xfrm>
                <a:prstGeom prst="straightConnector1">
                  <a:avLst/>
                </a:prstGeom>
                <a:ln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70" name="Picture 16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91694" y="881650"/>
              <a:ext cx="876744" cy="876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416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9868E-6 2.19829E-6 L 0.00122 0.041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8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04" grpId="0" animBg="1"/>
      <p:bldP spid="71" grpId="0" animBg="1"/>
      <p:bldP spid="72" grpId="0" animBg="1"/>
      <p:bldP spid="74" grpId="0" animBg="1"/>
      <p:bldP spid="147" grpId="0"/>
      <p:bldP spid="148" grpId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14779</TotalTime>
  <Words>2164</Words>
  <Application>Microsoft Office PowerPoint</Application>
  <PresentationFormat>On-screen Show (16:9)</PresentationFormat>
  <Paragraphs>667</Paragraphs>
  <Slides>42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Gill Sans</vt:lpstr>
      <vt:lpstr>Gill Sans Light</vt:lpstr>
      <vt:lpstr>ＭＳ Ｐゴシック</vt:lpstr>
      <vt:lpstr>Times</vt:lpstr>
      <vt:lpstr>Wingdings</vt:lpstr>
      <vt:lpstr>1_Office Theme</vt:lpstr>
      <vt:lpstr>A clean-slate perspective on  where NFV and SDN meet</vt:lpstr>
      <vt:lpstr>PowerPoint Presentation</vt:lpstr>
      <vt:lpstr>PowerPoint Presentation</vt:lpstr>
      <vt:lpstr>PowerPoint Presentation</vt:lpstr>
      <vt:lpstr>`SDN v2’</vt:lpstr>
      <vt:lpstr>NFV should do more than replace monolithic  hardware with monolithic software</vt:lpstr>
      <vt:lpstr>Contrast / Inspiration</vt:lpstr>
      <vt:lpstr>Framework’s role</vt:lpstr>
      <vt:lpstr>A framework for NFV</vt:lpstr>
      <vt:lpstr>Implications</vt:lpstr>
      <vt:lpstr>Remainder of this talk</vt:lpstr>
      <vt:lpstr>Questions</vt:lpstr>
      <vt:lpstr>Outline</vt:lpstr>
      <vt:lpstr>PowerPoint Presentation</vt:lpstr>
      <vt:lpstr>E2: Operator Interface</vt:lpstr>
      <vt:lpstr>Outline</vt:lpstr>
      <vt:lpstr>E2 Cluster</vt:lpstr>
      <vt:lpstr>PowerPoint Presentation</vt:lpstr>
      <vt:lpstr>PowerPoint Presentation</vt:lpstr>
      <vt:lpstr>PowerPoint Presentation</vt:lpstr>
      <vt:lpstr>PowerPoint Presentation</vt:lpstr>
      <vt:lpstr>E2 Operates on Three Inputs</vt:lpstr>
      <vt:lpstr>E2 Operates on Three Inputs</vt:lpstr>
      <vt:lpstr>E2 Operates on Three Inputs</vt:lpstr>
      <vt:lpstr>E2 Operates on Three Inputs</vt:lpstr>
      <vt:lpstr>E2 Operation</vt:lpstr>
      <vt:lpstr>E2 Operation</vt:lpstr>
      <vt:lpstr>E2 Operation</vt:lpstr>
      <vt:lpstr>E2 Operation</vt:lpstr>
      <vt:lpstr>E2 Operation</vt:lpstr>
      <vt:lpstr>“Appropriate” Composition</vt:lpstr>
      <vt:lpstr>E2 Operation</vt:lpstr>
      <vt:lpstr>Outline</vt:lpstr>
      <vt:lpstr>What overheads does E2 add?</vt:lpstr>
      <vt:lpstr>Do rich abstractions help performance?</vt:lpstr>
      <vt:lpstr>Do rich abstractions help performance?</vt:lpstr>
      <vt:lpstr>End-to-End Operation</vt:lpstr>
      <vt:lpstr>End-to-End Operation</vt:lpstr>
      <vt:lpstr>End-to-End Operation</vt:lpstr>
      <vt:lpstr>End-to-End Operation</vt:lpstr>
      <vt:lpstr>Conclusion </vt:lpstr>
      <vt:lpstr>Thanks!</vt:lpstr>
    </vt:vector>
  </TitlesOfParts>
  <Manager/>
  <Company>UC Berkeley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Academic Perspective</dc:title>
  <dc:subject/>
  <dc:creator>Sylvia Ratnasamy</dc:creator>
  <cp:keywords/>
  <dc:description/>
  <cp:lastModifiedBy>Joshua Reich</cp:lastModifiedBy>
  <cp:revision>157</cp:revision>
  <dcterms:created xsi:type="dcterms:W3CDTF">2015-06-14T10:46:05Z</dcterms:created>
  <dcterms:modified xsi:type="dcterms:W3CDTF">2016-01-29T00:16:03Z</dcterms:modified>
  <cp:category/>
</cp:coreProperties>
</file>